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70" r:id="rId3"/>
    <p:sldId id="258" r:id="rId4"/>
    <p:sldId id="257" r:id="rId5"/>
    <p:sldId id="267" r:id="rId6"/>
    <p:sldId id="271" r:id="rId7"/>
    <p:sldId id="268" r:id="rId8"/>
    <p:sldId id="269" r:id="rId9"/>
    <p:sldId id="272" r:id="rId10"/>
    <p:sldId id="276" r:id="rId11"/>
    <p:sldId id="263" r:id="rId12"/>
    <p:sldId id="275" r:id="rId13"/>
    <p:sldId id="273" r:id="rId14"/>
    <p:sldId id="274" r:id="rId15"/>
    <p:sldId id="277" r:id="rId16"/>
    <p:sldId id="278" r:id="rId17"/>
    <p:sldId id="266" r:id="rId18"/>
    <p:sldId id="264" r:id="rId19"/>
    <p:sldId id="265" r:id="rId2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706" autoAdjust="0"/>
  </p:normalViewPr>
  <p:slideViewPr>
    <p:cSldViewPr>
      <p:cViewPr varScale="1">
        <p:scale>
          <a:sx n="75" d="100"/>
          <a:sy n="75" d="100"/>
        </p:scale>
        <p:origin x="-101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9FA1E9-6686-463E-9550-0CBEC3651542}" type="datetimeFigureOut">
              <a:rPr lang="de-DE" smtClean="0"/>
              <a:pPr/>
              <a:t>27.08.2009</a:t>
            </a:fld>
            <a:endParaRPr lang="de-CH"/>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F819D-51B0-4859-AA2F-1AA89E289451}" type="slidenum">
              <a:rPr lang="de-CH" smtClean="0"/>
              <a:pPr/>
              <a:t>‹Nr.›</a:t>
            </a:fld>
            <a:endParaRPr lang="de-CH"/>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AC8FE3-B6E5-44CD-831E-68D2DF661EE1}" type="datetimeFigureOut">
              <a:rPr lang="de-DE" smtClean="0"/>
              <a:pPr/>
              <a:t>27.08.2009</a:t>
            </a:fld>
            <a:endParaRPr lang="de-CH"/>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0E2838-A31E-4ADD-B50E-7B621BDDA78D}" type="slidenum">
              <a:rPr lang="de-CH" smtClean="0"/>
              <a:pPr/>
              <a:t>‹Nr.›</a:t>
            </a:fld>
            <a:endParaRPr lang="de-CH"/>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970E2838-A31E-4ADD-B50E-7B621BDDA78D}" type="slidenum">
              <a:rPr lang="de-CH" smtClean="0"/>
              <a:pPr/>
              <a:t>4</a:t>
            </a:fld>
            <a:endParaRPr lang="de-C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049B8A93-50BD-42D8-8DC0-C882B0291834}" type="datetime1">
              <a:rPr lang="de-DE" smtClean="0"/>
              <a:pPr/>
              <a:t>27.08.2009</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02303A72-B7F6-43AD-B4A9-22C0BB6BF5FA}" type="slidenum">
              <a:rPr lang="de-CH" smtClean="0"/>
              <a:pPr/>
              <a:t>‹Nr.›</a:t>
            </a:fld>
            <a:endParaRPr lang="de-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1825BAE6-6EE6-4AEB-BC94-4D97147E5D9E}" type="datetime1">
              <a:rPr lang="de-DE" smtClean="0"/>
              <a:pPr/>
              <a:t>27.08.2009</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02303A72-B7F6-43AD-B4A9-22C0BB6BF5FA}" type="slidenum">
              <a:rPr lang="de-CH" smtClean="0"/>
              <a:pPr/>
              <a:t>‹Nr.›</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43A7EFAF-4825-4BB0-AA63-E81FF240BD07}" type="datetime1">
              <a:rPr lang="de-DE" smtClean="0"/>
              <a:pPr/>
              <a:t>27.08.2009</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02303A72-B7F6-43AD-B4A9-22C0BB6BF5FA}" type="slidenum">
              <a:rPr lang="de-CH" smtClean="0"/>
              <a:pPr/>
              <a:t>‹Nr.›</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FCE49699-865B-4C82-BA3B-6354BCB23981}" type="datetime1">
              <a:rPr lang="de-DE" smtClean="0"/>
              <a:pPr/>
              <a:t>27.08.2009</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02303A72-B7F6-43AD-B4A9-22C0BB6BF5FA}" type="slidenum">
              <a:rPr lang="de-CH" smtClean="0"/>
              <a:pPr/>
              <a:t>‹Nr.›</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5971BBE0-0915-45CC-8AED-216312425C07}" type="datetime1">
              <a:rPr lang="de-DE" smtClean="0"/>
              <a:pPr/>
              <a:t>27.08.2009</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02303A72-B7F6-43AD-B4A9-22C0BB6BF5FA}" type="slidenum">
              <a:rPr lang="de-CH" smtClean="0"/>
              <a:pPr/>
              <a:t>‹Nr.›</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0CDC70E2-6BB9-434F-B2A3-6B21E2AF96B2}" type="datetime1">
              <a:rPr lang="de-DE" smtClean="0"/>
              <a:pPr/>
              <a:t>27.08.2009</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02303A72-B7F6-43AD-B4A9-22C0BB6BF5FA}" type="slidenum">
              <a:rPr lang="de-CH" smtClean="0"/>
              <a:pPr/>
              <a:t>‹Nr.›</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ABD13B35-7C8A-4A2D-A786-728175937BB8}" type="datetime1">
              <a:rPr lang="de-DE" smtClean="0"/>
              <a:pPr/>
              <a:t>27.08.2009</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02303A72-B7F6-43AD-B4A9-22C0BB6BF5FA}" type="slidenum">
              <a:rPr lang="de-CH" smtClean="0"/>
              <a:pPr/>
              <a:t>‹Nr.›</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84471936-D687-4EE2-9D50-1CAD2EC6AF32}" type="datetime1">
              <a:rPr lang="de-DE" smtClean="0"/>
              <a:pPr/>
              <a:t>27.08.2009</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02303A72-B7F6-43AD-B4A9-22C0BB6BF5FA}" type="slidenum">
              <a:rPr lang="de-CH" smtClean="0"/>
              <a:pPr/>
              <a:t>‹Nr.›</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E8178D3-F4B0-4FFC-9EE5-9C0C07DD979A}" type="datetime1">
              <a:rPr lang="de-DE" smtClean="0"/>
              <a:pPr/>
              <a:t>27.08.2009</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02303A72-B7F6-43AD-B4A9-22C0BB6BF5FA}" type="slidenum">
              <a:rPr lang="de-CH" smtClean="0"/>
              <a:pPr/>
              <a:t>‹Nr.›</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B2595A19-8386-4E33-A32A-C152FBA4A33A}" type="datetime1">
              <a:rPr lang="de-DE" smtClean="0"/>
              <a:pPr/>
              <a:t>27.08.2009</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02303A72-B7F6-43AD-B4A9-22C0BB6BF5FA}" type="slidenum">
              <a:rPr lang="de-CH" smtClean="0"/>
              <a:pPr/>
              <a:t>‹Nr.›</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F207A84D-8710-4FFB-852B-1918437ECB8B}" type="datetime1">
              <a:rPr lang="de-DE" smtClean="0"/>
              <a:pPr/>
              <a:t>27.08.2009</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02303A72-B7F6-43AD-B4A9-22C0BB6BF5FA}" type="slidenum">
              <a:rPr lang="de-CH" smtClean="0"/>
              <a:pPr/>
              <a:t>‹Nr.›</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FF0000"/>
            </a:gs>
            <a:gs pos="25000">
              <a:srgbClr val="21D6E0"/>
            </a:gs>
            <a:gs pos="75000">
              <a:srgbClr val="0087E6"/>
            </a:gs>
            <a:gs pos="100000">
              <a:srgbClr val="005CB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F9A144-88C4-4EBE-8313-8A2887E178FB}" type="datetime1">
              <a:rPr lang="de-DE" smtClean="0"/>
              <a:pPr/>
              <a:t>27.08.2009</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03A72-B7F6-43AD-B4A9-22C0BB6BF5FA}"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ratschlag24.com/images/uploads/bios-batterie.jpg" TargetMode="External"/><Relationship Id="rId13" Type="http://schemas.openxmlformats.org/officeDocument/2006/relationships/hyperlink" Target="http://www.galileocomputing.de/katalog/buecher/titel/gp/titelID-2138?GalileoSession=14626376A4-UIE.3TWI" TargetMode="External"/><Relationship Id="rId3" Type="http://schemas.openxmlformats.org/officeDocument/2006/relationships/hyperlink" Target="http://img529.imageshack.us/img529/6200/aeneon1gbddr2top150dpi1af6.jpg" TargetMode="External"/><Relationship Id="rId7" Type="http://schemas.openxmlformats.org/officeDocument/2006/relationships/hyperlink" Target="http://de.wikipedia.org/wiki/Basic_Input_Output_System" TargetMode="External"/><Relationship Id="rId12" Type="http://schemas.openxmlformats.org/officeDocument/2006/relationships/hyperlink" Target="http://de.wikipedia.org/wiki/Chipsatz" TargetMode="External"/><Relationship Id="rId17" Type="http://schemas.openxmlformats.org/officeDocument/2006/relationships/hyperlink" Target="http://grundlagen-computer.de/wp-content/uploads/2007/08/peripherie-tower.jpg" TargetMode="External"/><Relationship Id="rId2" Type="http://schemas.openxmlformats.org/officeDocument/2006/relationships/hyperlink" Target="http://dic.academic.ru/pictures/dewiki/77/Mainboard_EPox_8KTA3.jpg" TargetMode="External"/><Relationship Id="rId16" Type="http://schemas.openxmlformats.org/officeDocument/2006/relationships/hyperlink" Target="http://pics.computerbase.de/1/4/7/7/2/1_m.jpg" TargetMode="External"/><Relationship Id="rId1" Type="http://schemas.openxmlformats.org/officeDocument/2006/relationships/slideLayout" Target="../slideLayouts/slideLayout2.xml"/><Relationship Id="rId6" Type="http://schemas.openxmlformats.org/officeDocument/2006/relationships/hyperlink" Target="http://de.wikipedia.org/wiki/Hauptplatine" TargetMode="External"/><Relationship Id="rId11" Type="http://schemas.openxmlformats.org/officeDocument/2006/relationships/hyperlink" Target="http://de.wikipedia.org/wiki/CPU-Sockel" TargetMode="External"/><Relationship Id="rId5" Type="http://schemas.openxmlformats.org/officeDocument/2006/relationships/hyperlink" Target="http://www.shop.xpressitbd.com/images/Intel-718028.jpg" TargetMode="External"/><Relationship Id="rId15" Type="http://schemas.openxmlformats.org/officeDocument/2006/relationships/hyperlink" Target="http://www.hardwareoverclock.com/boards/X38-Chipsatz.jpg" TargetMode="External"/><Relationship Id="rId10" Type="http://schemas.openxmlformats.org/officeDocument/2006/relationships/hyperlink" Target="http://www.kbocky.de/Bilder/at_stromanschluss.gif" TargetMode="External"/><Relationship Id="rId4" Type="http://schemas.openxmlformats.org/officeDocument/2006/relationships/hyperlink" Target="http://www.ocinside.de/assets/mainboard/products/asrock_mainboards_082007_5b.jpg" TargetMode="External"/><Relationship Id="rId9" Type="http://schemas.openxmlformats.org/officeDocument/2006/relationships/hyperlink" Target="http://de.wikipedia.org/wiki/PC-Netzteil" TargetMode="External"/><Relationship Id="rId14" Type="http://schemas.openxmlformats.org/officeDocument/2006/relationships/hyperlink" Target="http://www.hardwaregrundlagen.de/oben03.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Mainboard Titlebild.jpg"/>
          <p:cNvPicPr>
            <a:picLocks noChangeAspect="1"/>
          </p:cNvPicPr>
          <p:nvPr/>
        </p:nvPicPr>
        <p:blipFill>
          <a:blip r:embed="rId2" cstate="print"/>
          <a:stretch>
            <a:fillRect/>
          </a:stretch>
        </p:blipFill>
        <p:spPr>
          <a:xfrm>
            <a:off x="2571736" y="2357430"/>
            <a:ext cx="3805233" cy="4048120"/>
          </a:xfrm>
          <a:prstGeom prst="rect">
            <a:avLst/>
          </a:prstGeom>
        </p:spPr>
      </p:pic>
      <p:sp>
        <p:nvSpPr>
          <p:cNvPr id="10" name="Foliennummernplatzhalter 9"/>
          <p:cNvSpPr>
            <a:spLocks noGrp="1"/>
          </p:cNvSpPr>
          <p:nvPr>
            <p:ph type="sldNum" sz="quarter" idx="12"/>
          </p:nvPr>
        </p:nvSpPr>
        <p:spPr/>
        <p:txBody>
          <a:bodyPr/>
          <a:lstStyle/>
          <a:p>
            <a:fld id="{02303A72-B7F6-43AD-B4A9-22C0BB6BF5FA}" type="slidenum">
              <a:rPr lang="de-CH" b="1" smtClean="0">
                <a:solidFill>
                  <a:schemeClr val="accent2">
                    <a:lumMod val="75000"/>
                  </a:schemeClr>
                </a:solidFill>
              </a:rPr>
              <a:pPr/>
              <a:t>1</a:t>
            </a:fld>
            <a:endParaRPr lang="de-CH" b="1" dirty="0">
              <a:solidFill>
                <a:schemeClr val="accent2">
                  <a:lumMod val="75000"/>
                </a:schemeClr>
              </a:solidFill>
            </a:endParaRPr>
          </a:p>
        </p:txBody>
      </p:sp>
      <p:sp>
        <p:nvSpPr>
          <p:cNvPr id="15" name="Rechteck 14"/>
          <p:cNvSpPr/>
          <p:nvPr/>
        </p:nvSpPr>
        <p:spPr>
          <a:xfrm>
            <a:off x="1214414" y="428604"/>
            <a:ext cx="6865149" cy="1569660"/>
          </a:xfrm>
          <a:prstGeom prst="rect">
            <a:avLst/>
          </a:prstGeom>
          <a:noFill/>
        </p:spPr>
        <p:txBody>
          <a:bodyPr wrap="none" lIns="91440" tIns="45720" rIns="91440" bIns="45720">
            <a:spAutoFit/>
          </a:bodyPr>
          <a:lstStyle/>
          <a:p>
            <a:pPr algn="ctr"/>
            <a:r>
              <a:rPr lang="de-DE" sz="9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MAINBOARD</a:t>
            </a:r>
            <a:endParaRPr lang="de-DE"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28596" y="285728"/>
            <a:ext cx="8229600" cy="4525963"/>
          </a:xfrm>
        </p:spPr>
        <p:txBody>
          <a:bodyPr/>
          <a:lstStyle/>
          <a:p>
            <a:pPr>
              <a:buNone/>
            </a:pPr>
            <a:r>
              <a:rPr lang="de-CH" b="1" u="sng" dirty="0" smtClean="0"/>
              <a:t>Die Grafikkarte:</a:t>
            </a:r>
          </a:p>
          <a:p>
            <a:pPr>
              <a:buNone/>
            </a:pPr>
            <a:endParaRPr lang="de-CH" dirty="0" smtClean="0"/>
          </a:p>
          <a:p>
            <a:pPr>
              <a:buNone/>
            </a:pPr>
            <a:r>
              <a:rPr lang="de-CH" sz="1800" dirty="0" smtClean="0"/>
              <a:t>	Die Grafikkarte steuert die Bildausgabe  eines Computers. Die Grafikkarte ist entweder via PCI-Express oder bei älteren Computern mit AGP-Anschlüssen mit der Hauptplatine verbunden. Bei manchen Computern ist die Grafikkarte bereits im Chipsatz integriert.</a:t>
            </a:r>
          </a:p>
          <a:p>
            <a:pPr>
              <a:buNone/>
            </a:pPr>
            <a:endParaRPr lang="de-CH" sz="1800" dirty="0" smtClean="0"/>
          </a:p>
          <a:p>
            <a:pPr>
              <a:buNone/>
            </a:pPr>
            <a:endParaRPr lang="de-CH" dirty="0"/>
          </a:p>
        </p:txBody>
      </p:sp>
      <p:sp>
        <p:nvSpPr>
          <p:cNvPr id="4" name="Foliennummernplatzhalter 3"/>
          <p:cNvSpPr>
            <a:spLocks noGrp="1"/>
          </p:cNvSpPr>
          <p:nvPr>
            <p:ph type="sldNum" sz="quarter" idx="12"/>
          </p:nvPr>
        </p:nvSpPr>
        <p:spPr/>
        <p:txBody>
          <a:bodyPr/>
          <a:lstStyle/>
          <a:p>
            <a:fld id="{02303A72-B7F6-43AD-B4A9-22C0BB6BF5FA}" type="slidenum">
              <a:rPr lang="de-CH" smtClean="0"/>
              <a:pPr/>
              <a:t>10</a:t>
            </a:fld>
            <a:endParaRPr lang="de-CH"/>
          </a:p>
        </p:txBody>
      </p:sp>
      <p:pic>
        <p:nvPicPr>
          <p:cNvPr id="5" name="Grafik 4" descr="Grafikkarte.png"/>
          <p:cNvPicPr>
            <a:picLocks noChangeAspect="1"/>
          </p:cNvPicPr>
          <p:nvPr/>
        </p:nvPicPr>
        <p:blipFill>
          <a:blip r:embed="rId2" cstate="print"/>
          <a:stretch>
            <a:fillRect/>
          </a:stretch>
        </p:blipFill>
        <p:spPr>
          <a:xfrm>
            <a:off x="1500166" y="2262156"/>
            <a:ext cx="5170325" cy="459584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numCol="1">
            <a:normAutofit/>
          </a:bodyPr>
          <a:lstStyle/>
          <a:p>
            <a:pPr>
              <a:buNone/>
            </a:pPr>
            <a:r>
              <a:rPr lang="de-CH" b="1" dirty="0" smtClean="0"/>
              <a:t>	</a:t>
            </a:r>
          </a:p>
          <a:p>
            <a:pPr>
              <a:buNone/>
            </a:pPr>
            <a:r>
              <a:rPr lang="de-CH" b="1" u="sng" dirty="0" smtClean="0"/>
              <a:t>Chipsatz:</a:t>
            </a:r>
            <a:endParaRPr lang="de-CH" dirty="0" smtClean="0"/>
          </a:p>
          <a:p>
            <a:pPr>
              <a:buNone/>
            </a:pPr>
            <a:r>
              <a:rPr lang="de-CH" dirty="0" smtClean="0"/>
              <a:t> </a:t>
            </a:r>
          </a:p>
          <a:p>
            <a:pPr>
              <a:buNone/>
            </a:pPr>
            <a:r>
              <a:rPr lang="de-CH" dirty="0" smtClean="0"/>
              <a:t>	</a:t>
            </a:r>
            <a:r>
              <a:rPr lang="de-CH" sz="1800" dirty="0" smtClean="0"/>
              <a:t>Der Chipsatz ist fest auf dem Mainboard montiert. Chips sind </a:t>
            </a:r>
            <a:r>
              <a:rPr lang="de-CH" sz="1800" dirty="0" smtClean="0"/>
              <a:t>mehrere zusammengehörende </a:t>
            </a:r>
            <a:r>
              <a:rPr lang="de-CH" sz="1800" dirty="0" smtClean="0"/>
              <a:t>Schaltkreise die zusammen eine Aufgabe erfüllen. Es ist nicht sinnvoll nur einzelne Chips eines Chipsatzes zu benutzen, da technische Gründe dagegen sprechen. (Zu wenige Anschlüsse eines Chip-Gehäuses, unterschiedliche Anforderungen einzelner Schaltungsteile und Beschränkung der Komplexität eines Chips). Der Chipsatz entscheidet über die Leistungsfähigkeit des Computers und darum empfiehlt es sich einen Blick durch den Chipsatz der heutigen Rechner zu werfen.</a:t>
            </a:r>
          </a:p>
          <a:p>
            <a:pPr>
              <a:buNone/>
            </a:pPr>
            <a:endParaRPr lang="de-CH" dirty="0"/>
          </a:p>
        </p:txBody>
      </p:sp>
      <p:sp>
        <p:nvSpPr>
          <p:cNvPr id="4" name="Foliennummernplatzhalter 3"/>
          <p:cNvSpPr>
            <a:spLocks noGrp="1"/>
          </p:cNvSpPr>
          <p:nvPr>
            <p:ph type="sldNum" sz="quarter" idx="12"/>
          </p:nvPr>
        </p:nvSpPr>
        <p:spPr/>
        <p:txBody>
          <a:bodyPr/>
          <a:lstStyle/>
          <a:p>
            <a:fld id="{02303A72-B7F6-43AD-B4A9-22C0BB6BF5FA}" type="slidenum">
              <a:rPr lang="de-CH" b="1" smtClean="0">
                <a:solidFill>
                  <a:schemeClr val="accent2">
                    <a:lumMod val="75000"/>
                  </a:schemeClr>
                </a:solidFill>
              </a:rPr>
              <a:pPr/>
              <a:t>11</a:t>
            </a:fld>
            <a:endParaRPr lang="de-CH" b="1" dirty="0">
              <a:solidFill>
                <a:schemeClr val="accent2">
                  <a:lumMod val="75000"/>
                </a:schemeClr>
              </a:solidFill>
            </a:endParaRPr>
          </a:p>
        </p:txBody>
      </p:sp>
      <p:pic>
        <p:nvPicPr>
          <p:cNvPr id="8" name="Grafik 7" descr="Chipsatz 2.png"/>
          <p:cNvPicPr>
            <a:picLocks noChangeAspect="1"/>
          </p:cNvPicPr>
          <p:nvPr/>
        </p:nvPicPr>
        <p:blipFill>
          <a:blip r:embed="rId2" cstate="print"/>
          <a:stretch>
            <a:fillRect/>
          </a:stretch>
        </p:blipFill>
        <p:spPr>
          <a:xfrm>
            <a:off x="5857884" y="1785926"/>
            <a:ext cx="2483828" cy="1318031"/>
          </a:xfrm>
          <a:prstGeom prst="rect">
            <a:avLst/>
          </a:prstGeom>
        </p:spPr>
      </p:pic>
      <p:pic>
        <p:nvPicPr>
          <p:cNvPr id="7" name="Grafik 6" descr="Chipsast 3.png"/>
          <p:cNvPicPr>
            <a:picLocks noChangeAspect="1"/>
          </p:cNvPicPr>
          <p:nvPr/>
        </p:nvPicPr>
        <p:blipFill>
          <a:blip r:embed="rId3" cstate="print"/>
          <a:stretch>
            <a:fillRect/>
          </a:stretch>
        </p:blipFill>
        <p:spPr>
          <a:xfrm>
            <a:off x="3500430" y="1500174"/>
            <a:ext cx="1322794" cy="193552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57158" y="642918"/>
            <a:ext cx="8229600" cy="5286412"/>
          </a:xfrm>
        </p:spPr>
        <p:txBody>
          <a:bodyPr>
            <a:normAutofit/>
          </a:bodyPr>
          <a:lstStyle/>
          <a:p>
            <a:pPr>
              <a:buNone/>
            </a:pPr>
            <a:r>
              <a:rPr lang="de-CH" b="1" u="sng" dirty="0" err="1" smtClean="0"/>
              <a:t>Southbridge</a:t>
            </a:r>
            <a:r>
              <a:rPr lang="de-CH" b="1" u="sng" dirty="0" smtClean="0"/>
              <a:t>:</a:t>
            </a:r>
            <a:endParaRPr lang="de-CH" dirty="0" smtClean="0"/>
          </a:p>
          <a:p>
            <a:pPr>
              <a:buNone/>
            </a:pPr>
            <a:r>
              <a:rPr lang="de-CH" dirty="0" smtClean="0"/>
              <a:t> </a:t>
            </a:r>
          </a:p>
          <a:p>
            <a:pPr>
              <a:buNone/>
            </a:pPr>
            <a:r>
              <a:rPr lang="de-CH" dirty="0" smtClean="0"/>
              <a:t>	</a:t>
            </a:r>
            <a:r>
              <a:rPr lang="de-CH" sz="1800" dirty="0" smtClean="0"/>
              <a:t>Die </a:t>
            </a:r>
            <a:r>
              <a:rPr lang="de-CH" sz="1800" dirty="0" err="1" smtClean="0"/>
              <a:t>Southbridge</a:t>
            </a:r>
            <a:r>
              <a:rPr lang="de-CH" sz="1800" dirty="0" smtClean="0"/>
              <a:t> ist eine Hardwarekomponente einer modernen PC-Mainboard. Sie befindet sich nahe an den PCI-Steckplätzen, um auf möglichst kurzem Weg eine elektrische Verbindung herzustellen.</a:t>
            </a:r>
          </a:p>
          <a:p>
            <a:pPr>
              <a:buNone/>
            </a:pPr>
            <a:endParaRPr lang="de-CH" sz="1800" dirty="0" smtClean="0"/>
          </a:p>
          <a:p>
            <a:pPr>
              <a:buNone/>
            </a:pPr>
            <a:r>
              <a:rPr lang="de-CH" b="1" u="sng" dirty="0" err="1" smtClean="0"/>
              <a:t>Northbridge</a:t>
            </a:r>
            <a:r>
              <a:rPr lang="de-CH" b="1" u="sng" dirty="0" smtClean="0"/>
              <a:t>:</a:t>
            </a:r>
            <a:endParaRPr lang="de-CH" dirty="0" smtClean="0"/>
          </a:p>
          <a:p>
            <a:pPr>
              <a:buNone/>
            </a:pPr>
            <a:endParaRPr lang="de-CH" sz="1800" dirty="0" smtClean="0"/>
          </a:p>
          <a:p>
            <a:pPr>
              <a:buNone/>
            </a:pPr>
            <a:r>
              <a:rPr lang="de-CH" sz="1800" dirty="0" smtClean="0"/>
              <a:t>	Als </a:t>
            </a:r>
            <a:r>
              <a:rPr lang="de-CH" sz="1800" dirty="0" err="1" smtClean="0"/>
              <a:t>Northbridge</a:t>
            </a:r>
            <a:r>
              <a:rPr lang="de-CH" sz="1800" dirty="0" smtClean="0"/>
              <a:t> wird ein bestimmter Schaltkreis in modernen IBM-PC kompatiblen PCs. Die </a:t>
            </a:r>
            <a:r>
              <a:rPr lang="de-CH" sz="1800" dirty="0" err="1" smtClean="0"/>
              <a:t>Northbridge</a:t>
            </a:r>
            <a:r>
              <a:rPr lang="de-CH" sz="1800" dirty="0" smtClean="0"/>
              <a:t> befindet sich dicht an der CPU, um Daten schnell transferieren zu können.</a:t>
            </a:r>
          </a:p>
          <a:p>
            <a:pPr>
              <a:buNone/>
            </a:pPr>
            <a:endParaRPr lang="de-CH" sz="1800" dirty="0" smtClean="0"/>
          </a:p>
          <a:p>
            <a:pPr>
              <a:buNone/>
            </a:pPr>
            <a:endParaRPr lang="de-CH" sz="1800" dirty="0" smtClean="0"/>
          </a:p>
          <a:p>
            <a:pPr>
              <a:buNone/>
            </a:pPr>
            <a:endParaRPr lang="de-CH" sz="1800" dirty="0" smtClean="0"/>
          </a:p>
          <a:p>
            <a:pPr>
              <a:buNone/>
            </a:pPr>
            <a:endParaRPr lang="de-CH" dirty="0"/>
          </a:p>
        </p:txBody>
      </p:sp>
      <p:sp>
        <p:nvSpPr>
          <p:cNvPr id="4" name="Foliennummernplatzhalter 3"/>
          <p:cNvSpPr>
            <a:spLocks noGrp="1"/>
          </p:cNvSpPr>
          <p:nvPr>
            <p:ph type="sldNum" sz="quarter" idx="12"/>
          </p:nvPr>
        </p:nvSpPr>
        <p:spPr/>
        <p:txBody>
          <a:bodyPr/>
          <a:lstStyle/>
          <a:p>
            <a:fld id="{02303A72-B7F6-43AD-B4A9-22C0BB6BF5FA}" type="slidenum">
              <a:rPr lang="de-CH" smtClean="0"/>
              <a:pPr/>
              <a:t>12</a:t>
            </a:fld>
            <a:endParaRPr lang="de-CH"/>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None/>
            </a:pPr>
            <a:r>
              <a:rPr lang="de-CH" b="1" u="sng" dirty="0" smtClean="0"/>
              <a:t>AGP-Steckplätze:</a:t>
            </a:r>
          </a:p>
          <a:p>
            <a:pPr>
              <a:buNone/>
            </a:pPr>
            <a:endParaRPr lang="de-CH" b="1" u="sng" dirty="0" smtClean="0"/>
          </a:p>
          <a:p>
            <a:pPr>
              <a:buNone/>
            </a:pPr>
            <a:r>
              <a:rPr lang="de-CH" sz="1800" dirty="0" smtClean="0"/>
              <a:t>	Der AGP-Steckplatz ist ein spezieller Anschluss für die Grafikkarte. Die Technologie der AGP-Steckplätze basiert auf PCI-Technologien. Erstmals wurden AGP-Steckplätze 1997 mit Pentium II Prozessoren eingesetzt. AGP-Steckplätze werden jedoch immer mehr durch PCI-Express Steckplätze ersetzt.</a:t>
            </a:r>
          </a:p>
          <a:p>
            <a:pPr>
              <a:buNone/>
            </a:pPr>
            <a:endParaRPr lang="de-CH" sz="1800" dirty="0" smtClean="0"/>
          </a:p>
          <a:p>
            <a:pPr>
              <a:buNone/>
            </a:pPr>
            <a:endParaRPr lang="de-CH" dirty="0"/>
          </a:p>
        </p:txBody>
      </p:sp>
      <p:sp>
        <p:nvSpPr>
          <p:cNvPr id="4" name="Foliennummernplatzhalter 3"/>
          <p:cNvSpPr>
            <a:spLocks noGrp="1"/>
          </p:cNvSpPr>
          <p:nvPr>
            <p:ph type="sldNum" sz="quarter" idx="12"/>
          </p:nvPr>
        </p:nvSpPr>
        <p:spPr/>
        <p:txBody>
          <a:bodyPr/>
          <a:lstStyle/>
          <a:p>
            <a:fld id="{02303A72-B7F6-43AD-B4A9-22C0BB6BF5FA}" type="slidenum">
              <a:rPr lang="de-CH" smtClean="0"/>
              <a:pPr/>
              <a:t>13</a:t>
            </a:fld>
            <a:endParaRPr lang="de-CH"/>
          </a:p>
        </p:txBody>
      </p:sp>
      <p:pic>
        <p:nvPicPr>
          <p:cNvPr id="5" name="Grafik 4"/>
          <p:cNvPicPr/>
          <p:nvPr/>
        </p:nvPicPr>
        <p:blipFill>
          <a:blip r:embed="rId2" cstate="print"/>
          <a:srcRect/>
          <a:stretch>
            <a:fillRect/>
          </a:stretch>
        </p:blipFill>
        <p:spPr bwMode="auto">
          <a:xfrm>
            <a:off x="214282" y="4357694"/>
            <a:ext cx="8777423" cy="15716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None/>
            </a:pPr>
            <a:r>
              <a:rPr lang="de-CH" b="1" u="sng" dirty="0" smtClean="0"/>
              <a:t>IDE-Anschlüsse:</a:t>
            </a:r>
          </a:p>
          <a:p>
            <a:pPr>
              <a:buNone/>
            </a:pPr>
            <a:endParaRPr lang="de-CH" b="1" u="sng" dirty="0" smtClean="0"/>
          </a:p>
          <a:p>
            <a:pPr>
              <a:buNone/>
            </a:pPr>
            <a:r>
              <a:rPr lang="de-CH" sz="1800" dirty="0" smtClean="0"/>
              <a:t>	Die frühere Verbindung von Festplatte zur Hauptplatine.</a:t>
            </a:r>
            <a:br>
              <a:rPr lang="de-CH" sz="1800" dirty="0" smtClean="0"/>
            </a:br>
            <a:r>
              <a:rPr lang="de-CH" sz="1800" dirty="0" smtClean="0"/>
              <a:t> Mit IDE-Anschlüssen lassen sich pro Kabel maximal </a:t>
            </a:r>
            <a:br>
              <a:rPr lang="de-CH" sz="1800" dirty="0" smtClean="0"/>
            </a:br>
            <a:r>
              <a:rPr lang="de-CH" sz="1800" dirty="0" smtClean="0"/>
              <a:t>2 Festplatten anschliessen. </a:t>
            </a:r>
            <a:br>
              <a:rPr lang="de-CH" sz="1800" dirty="0" smtClean="0"/>
            </a:br>
            <a:r>
              <a:rPr lang="de-CH" sz="1800" dirty="0" smtClean="0"/>
              <a:t>Heutzutage werden jedoch eher SATA-Anschlüsse </a:t>
            </a:r>
            <a:br>
              <a:rPr lang="de-CH" sz="1800" dirty="0" smtClean="0"/>
            </a:br>
            <a:r>
              <a:rPr lang="de-CH" sz="1800" dirty="0" smtClean="0"/>
              <a:t>eingesetzt.</a:t>
            </a:r>
          </a:p>
          <a:p>
            <a:pPr>
              <a:buNone/>
            </a:pPr>
            <a:r>
              <a:rPr lang="de-CH" sz="1800" dirty="0" smtClean="0"/>
              <a:t>	IDE-Anschlüsse wurden das erste Mal 1984 eingesetzt.</a:t>
            </a:r>
          </a:p>
        </p:txBody>
      </p:sp>
      <p:sp>
        <p:nvSpPr>
          <p:cNvPr id="4" name="Foliennummernplatzhalter 3"/>
          <p:cNvSpPr>
            <a:spLocks noGrp="1"/>
          </p:cNvSpPr>
          <p:nvPr>
            <p:ph type="sldNum" sz="quarter" idx="12"/>
          </p:nvPr>
        </p:nvSpPr>
        <p:spPr/>
        <p:txBody>
          <a:bodyPr/>
          <a:lstStyle/>
          <a:p>
            <a:fld id="{02303A72-B7F6-43AD-B4A9-22C0BB6BF5FA}" type="slidenum">
              <a:rPr lang="de-CH" smtClean="0"/>
              <a:pPr/>
              <a:t>14</a:t>
            </a:fld>
            <a:endParaRPr lang="de-CH"/>
          </a:p>
        </p:txBody>
      </p:sp>
      <p:pic>
        <p:nvPicPr>
          <p:cNvPr id="5" name="Grafik 4"/>
          <p:cNvPicPr/>
          <p:nvPr/>
        </p:nvPicPr>
        <p:blipFill>
          <a:blip r:embed="rId2" cstate="print"/>
          <a:srcRect/>
          <a:stretch>
            <a:fillRect/>
          </a:stretch>
        </p:blipFill>
        <p:spPr bwMode="auto">
          <a:xfrm>
            <a:off x="6072198" y="1785926"/>
            <a:ext cx="3071802" cy="40927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28596" y="357166"/>
            <a:ext cx="8229600" cy="2828932"/>
          </a:xfrm>
        </p:spPr>
        <p:txBody>
          <a:bodyPr>
            <a:normAutofit lnSpcReduction="10000"/>
          </a:bodyPr>
          <a:lstStyle/>
          <a:p>
            <a:pPr>
              <a:buNone/>
            </a:pPr>
            <a:r>
              <a:rPr lang="de-CH" b="1" u="sng" dirty="0" smtClean="0"/>
              <a:t>Festplatte:</a:t>
            </a:r>
            <a:endParaRPr lang="de-CH" dirty="0" smtClean="0"/>
          </a:p>
          <a:p>
            <a:pPr>
              <a:buNone/>
            </a:pPr>
            <a:endParaRPr lang="de-CH" dirty="0" smtClean="0"/>
          </a:p>
          <a:p>
            <a:pPr>
              <a:buNone/>
            </a:pPr>
            <a:r>
              <a:rPr lang="de-CH" sz="1800" dirty="0" smtClean="0"/>
              <a:t>	Eine Festplatte </a:t>
            </a:r>
            <a:r>
              <a:rPr lang="de-CH" sz="1800" dirty="0" smtClean="0"/>
              <a:t>(auf Englisch: </a:t>
            </a:r>
            <a:r>
              <a:rPr lang="de-CH" sz="1800" dirty="0" err="1" smtClean="0"/>
              <a:t>Ha</a:t>
            </a:r>
            <a:r>
              <a:rPr lang="de-CH" sz="1800" dirty="0" err="1" smtClean="0"/>
              <a:t>rd</a:t>
            </a:r>
            <a:r>
              <a:rPr lang="de-CH" sz="1800" dirty="0" smtClean="0"/>
              <a:t> </a:t>
            </a:r>
            <a:r>
              <a:rPr lang="de-CH" sz="1800" dirty="0" smtClean="0"/>
              <a:t>D</a:t>
            </a:r>
            <a:r>
              <a:rPr lang="de-CH" sz="1800" dirty="0" smtClean="0"/>
              <a:t>isk </a:t>
            </a:r>
            <a:r>
              <a:rPr lang="de-CH" sz="1800" dirty="0" smtClean="0"/>
              <a:t>D</a:t>
            </a:r>
            <a:r>
              <a:rPr lang="de-CH" sz="1800" dirty="0" smtClean="0"/>
              <a:t>rive </a:t>
            </a:r>
            <a:r>
              <a:rPr lang="de-CH" sz="1800" dirty="0" smtClean="0"/>
              <a:t>= HDD) schreibt Daten auf eine </a:t>
            </a:r>
            <a:r>
              <a:rPr lang="de-CH" sz="1800" dirty="0" smtClean="0"/>
              <a:t>oder mehrere Scheiben.</a:t>
            </a:r>
            <a:r>
              <a:rPr lang="de-CH" sz="1800" dirty="0" smtClean="0"/>
              <a:t/>
            </a:r>
            <a:br>
              <a:rPr lang="de-CH" sz="1800" dirty="0" smtClean="0"/>
            </a:br>
            <a:r>
              <a:rPr lang="de-CH" sz="1800" dirty="0" smtClean="0"/>
              <a:t>Die Scheiben von Festplatten bestehen aus starrem Material  und werden deshalb als </a:t>
            </a:r>
            <a:r>
              <a:rPr lang="de-CH" sz="1800" dirty="0" smtClean="0"/>
              <a:t>„</a:t>
            </a:r>
            <a:r>
              <a:rPr lang="de-CH" sz="1800" dirty="0" err="1" smtClean="0"/>
              <a:t>H</a:t>
            </a:r>
            <a:r>
              <a:rPr lang="de-CH" sz="1800" dirty="0" err="1" smtClean="0"/>
              <a:t>ard</a:t>
            </a:r>
            <a:r>
              <a:rPr lang="de-CH" sz="1800" dirty="0" smtClean="0"/>
              <a:t> </a:t>
            </a:r>
            <a:r>
              <a:rPr lang="de-CH" sz="1800" dirty="0" smtClean="0"/>
              <a:t>D</a:t>
            </a:r>
            <a:r>
              <a:rPr lang="de-CH" sz="1800" dirty="0" smtClean="0"/>
              <a:t>isk</a:t>
            </a:r>
            <a:r>
              <a:rPr lang="de-CH" sz="1800" dirty="0" smtClean="0"/>
              <a:t>“ (fest, entnehmbar) bezeichnet.</a:t>
            </a:r>
            <a:br>
              <a:rPr lang="de-CH" sz="1800" dirty="0" smtClean="0"/>
            </a:br>
            <a:r>
              <a:rPr lang="de-CH" sz="1800" dirty="0" smtClean="0"/>
              <a:t>Auf einer Festplatte können verschieden Daten (des Betriebssystems des Computers oder auch andere persönliche Daten) dauerhaft gespeichert werden.</a:t>
            </a:r>
          </a:p>
          <a:p>
            <a:pPr>
              <a:buNone/>
            </a:pPr>
            <a:endParaRPr lang="de-CH" dirty="0"/>
          </a:p>
        </p:txBody>
      </p:sp>
      <p:sp>
        <p:nvSpPr>
          <p:cNvPr id="4" name="Foliennummernplatzhalter 3"/>
          <p:cNvSpPr>
            <a:spLocks noGrp="1"/>
          </p:cNvSpPr>
          <p:nvPr>
            <p:ph type="sldNum" sz="quarter" idx="12"/>
          </p:nvPr>
        </p:nvSpPr>
        <p:spPr/>
        <p:txBody>
          <a:bodyPr/>
          <a:lstStyle/>
          <a:p>
            <a:fld id="{02303A72-B7F6-43AD-B4A9-22C0BB6BF5FA}" type="slidenum">
              <a:rPr lang="de-CH" smtClean="0"/>
              <a:pPr/>
              <a:t>15</a:t>
            </a:fld>
            <a:endParaRPr lang="de-CH"/>
          </a:p>
        </p:txBody>
      </p:sp>
      <p:pic>
        <p:nvPicPr>
          <p:cNvPr id="5" name="Grafik 0" descr="Festplatte.png"/>
          <p:cNvPicPr/>
          <p:nvPr/>
        </p:nvPicPr>
        <p:blipFill>
          <a:blip r:embed="rId2" cstate="print"/>
          <a:stretch>
            <a:fillRect/>
          </a:stretch>
        </p:blipFill>
        <p:spPr>
          <a:xfrm>
            <a:off x="2117382" y="2786058"/>
            <a:ext cx="5429256" cy="407194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00034" y="357166"/>
            <a:ext cx="8229600" cy="3357586"/>
          </a:xfrm>
        </p:spPr>
        <p:txBody>
          <a:bodyPr/>
          <a:lstStyle/>
          <a:p>
            <a:pPr>
              <a:buNone/>
            </a:pPr>
            <a:r>
              <a:rPr lang="de-CH" b="1" u="sng" dirty="0" smtClean="0"/>
              <a:t>Das Laufwerk:</a:t>
            </a:r>
          </a:p>
          <a:p>
            <a:pPr>
              <a:buNone/>
            </a:pPr>
            <a:endParaRPr lang="de-CH" b="1" u="sng" dirty="0" smtClean="0"/>
          </a:p>
          <a:p>
            <a:pPr>
              <a:buNone/>
            </a:pPr>
            <a:r>
              <a:rPr lang="de-CH" sz="1800" dirty="0" smtClean="0"/>
              <a:t>	Das Laufwerk dient zur Verbindung zwischen Computer und irgendeinem Speichermedium.</a:t>
            </a:r>
            <a:br>
              <a:rPr lang="de-CH" sz="1800" dirty="0" smtClean="0"/>
            </a:br>
            <a:r>
              <a:rPr lang="de-CH" sz="1800" dirty="0" smtClean="0"/>
              <a:t>Das Laufwerk ist auch Lesegerät für CDs oder in neueren Fällen auch von DVD und </a:t>
            </a:r>
            <a:r>
              <a:rPr lang="de-CH" sz="1800" dirty="0" err="1" smtClean="0"/>
              <a:t>Blu-ray</a:t>
            </a:r>
            <a:r>
              <a:rPr lang="de-CH" sz="1800" dirty="0" smtClean="0"/>
              <a:t> Disc ™.</a:t>
            </a:r>
            <a:r>
              <a:rPr lang="de-CH" sz="1800" dirty="0" smtClean="0"/>
              <a:t/>
            </a:r>
            <a:br>
              <a:rPr lang="de-CH" sz="1800" dirty="0" smtClean="0"/>
            </a:br>
            <a:r>
              <a:rPr lang="de-CH" sz="1800" dirty="0" smtClean="0"/>
              <a:t>Man unterscheidet zwischen physischen und virtuellen Laufwerken, die physischen Laufwerke basieren auf Mechanischen Vorgängen, virtuelle hingegen nicht.</a:t>
            </a:r>
          </a:p>
          <a:p>
            <a:pPr>
              <a:buNone/>
            </a:pPr>
            <a:endParaRPr lang="de-CH" sz="1800" dirty="0" smtClean="0"/>
          </a:p>
          <a:p>
            <a:pPr>
              <a:buNone/>
            </a:pPr>
            <a:endParaRPr lang="de-CH" dirty="0"/>
          </a:p>
        </p:txBody>
      </p:sp>
      <p:sp>
        <p:nvSpPr>
          <p:cNvPr id="4" name="Foliennummernplatzhalter 3"/>
          <p:cNvSpPr>
            <a:spLocks noGrp="1"/>
          </p:cNvSpPr>
          <p:nvPr>
            <p:ph type="sldNum" sz="quarter" idx="12"/>
          </p:nvPr>
        </p:nvSpPr>
        <p:spPr/>
        <p:txBody>
          <a:bodyPr/>
          <a:lstStyle/>
          <a:p>
            <a:fld id="{02303A72-B7F6-43AD-B4A9-22C0BB6BF5FA}" type="slidenum">
              <a:rPr lang="de-CH" smtClean="0"/>
              <a:pPr/>
              <a:t>16</a:t>
            </a:fld>
            <a:endParaRPr lang="de-CH"/>
          </a:p>
        </p:txBody>
      </p:sp>
      <p:pic>
        <p:nvPicPr>
          <p:cNvPr id="8" name="Grafik 7" descr="Laufwerk.png"/>
          <p:cNvPicPr>
            <a:picLocks noChangeAspect="1"/>
          </p:cNvPicPr>
          <p:nvPr/>
        </p:nvPicPr>
        <p:blipFill>
          <a:blip r:embed="rId2" cstate="print"/>
          <a:stretch>
            <a:fillRect/>
          </a:stretch>
        </p:blipFill>
        <p:spPr>
          <a:xfrm>
            <a:off x="1785918" y="3214686"/>
            <a:ext cx="4945960" cy="350669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sp>
        <p:nvSpPr>
          <p:cNvPr id="3" name="Inhaltsplatzhalter 2"/>
          <p:cNvSpPr>
            <a:spLocks noGrp="1"/>
          </p:cNvSpPr>
          <p:nvPr>
            <p:ph idx="1"/>
          </p:nvPr>
        </p:nvSpPr>
        <p:spPr>
          <a:xfrm>
            <a:off x="428596" y="2143116"/>
            <a:ext cx="8229600" cy="4525963"/>
          </a:xfrm>
        </p:spPr>
        <p:txBody>
          <a:bodyPr/>
          <a:lstStyle/>
          <a:p>
            <a:pPr>
              <a:buNone/>
            </a:pPr>
            <a:endParaRPr lang="de-CH" dirty="0" smtClean="0"/>
          </a:p>
          <a:p>
            <a:pPr>
              <a:buNone/>
            </a:pPr>
            <a:r>
              <a:rPr lang="de-CH" b="1" u="sng" dirty="0" smtClean="0"/>
              <a:t>RAM-Speicher:</a:t>
            </a:r>
          </a:p>
          <a:p>
            <a:pPr>
              <a:buNone/>
            </a:pPr>
            <a:endParaRPr lang="de-CH" b="1" u="sng" dirty="0" smtClean="0"/>
          </a:p>
          <a:p>
            <a:pPr>
              <a:buNone/>
            </a:pPr>
            <a:r>
              <a:rPr lang="de-CH" sz="1800" dirty="0" smtClean="0"/>
              <a:t>	Der Arbeitsspeicher/RAM-Speicher (Random-</a:t>
            </a:r>
            <a:r>
              <a:rPr lang="de-CH" sz="1800" dirty="0" err="1" smtClean="0"/>
              <a:t>access</a:t>
            </a:r>
            <a:r>
              <a:rPr lang="de-CH" sz="1800" dirty="0" smtClean="0"/>
              <a:t> </a:t>
            </a:r>
            <a:r>
              <a:rPr lang="de-CH" sz="1800" dirty="0" err="1" smtClean="0"/>
              <a:t>memory</a:t>
            </a:r>
            <a:r>
              <a:rPr lang="de-CH" sz="1800" dirty="0" smtClean="0"/>
              <a:t>, auf Deutsch: Speicher mit wahlfreiem Zugriff) enthält während der Laufzeit des Computers die Programme, sowie die verwendeten Daten (z.B. Dokumente, Präsentationen, …).</a:t>
            </a:r>
            <a:br>
              <a:rPr lang="de-CH" sz="1800" dirty="0" smtClean="0"/>
            </a:br>
            <a:r>
              <a:rPr lang="de-CH" sz="1800" dirty="0" smtClean="0"/>
              <a:t>Der Vorteil ist, dass der Arbeitsspeicher schneller als eine Festplatte ist. </a:t>
            </a:r>
            <a:br>
              <a:rPr lang="de-CH" sz="1800" dirty="0" smtClean="0"/>
            </a:br>
            <a:r>
              <a:rPr lang="de-CH" sz="1800" dirty="0" smtClean="0"/>
              <a:t>Durch mehr RAM-Speicher kann der Computer schneller arbeiten (falls das Betriebssystem dies unterstützt! Windows Vista 32 Bit unterstützt z.B. nur bis 3 Gigabyte Arbeitsspeicher.)  </a:t>
            </a:r>
            <a:endParaRPr lang="de-CH" sz="1800" dirty="0"/>
          </a:p>
        </p:txBody>
      </p:sp>
      <p:sp>
        <p:nvSpPr>
          <p:cNvPr id="4" name="Foliennummernplatzhalter 3"/>
          <p:cNvSpPr>
            <a:spLocks noGrp="1"/>
          </p:cNvSpPr>
          <p:nvPr>
            <p:ph type="sldNum" sz="quarter" idx="12"/>
          </p:nvPr>
        </p:nvSpPr>
        <p:spPr/>
        <p:txBody>
          <a:bodyPr/>
          <a:lstStyle/>
          <a:p>
            <a:fld id="{02303A72-B7F6-43AD-B4A9-22C0BB6BF5FA}" type="slidenum">
              <a:rPr lang="de-CH" smtClean="0"/>
              <a:pPr/>
              <a:t>17</a:t>
            </a:fld>
            <a:endParaRPr lang="de-CH"/>
          </a:p>
        </p:txBody>
      </p:sp>
      <p:pic>
        <p:nvPicPr>
          <p:cNvPr id="7" name="Grafik 6" descr="RAM-Speicher.png"/>
          <p:cNvPicPr>
            <a:picLocks noChangeAspect="1"/>
          </p:cNvPicPr>
          <p:nvPr/>
        </p:nvPicPr>
        <p:blipFill>
          <a:blip r:embed="rId2" cstate="print"/>
          <a:stretch>
            <a:fillRect/>
          </a:stretch>
        </p:blipFill>
        <p:spPr>
          <a:xfrm>
            <a:off x="500034" y="428604"/>
            <a:ext cx="8333954" cy="200605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u="sng" dirty="0" smtClean="0"/>
              <a:t>Hersteller</a:t>
            </a:r>
            <a:endParaRPr lang="de-CH" b="1" u="sng" dirty="0"/>
          </a:p>
        </p:txBody>
      </p:sp>
      <p:sp>
        <p:nvSpPr>
          <p:cNvPr id="3" name="Inhaltsplatzhalter 2"/>
          <p:cNvSpPr>
            <a:spLocks noGrp="1"/>
          </p:cNvSpPr>
          <p:nvPr>
            <p:ph idx="1"/>
          </p:nvPr>
        </p:nvSpPr>
        <p:spPr/>
        <p:txBody>
          <a:bodyPr/>
          <a:lstStyle/>
          <a:p>
            <a:r>
              <a:rPr lang="de-CH" dirty="0" smtClean="0"/>
              <a:t>Asus</a:t>
            </a:r>
          </a:p>
          <a:p>
            <a:r>
              <a:rPr lang="de-CH" dirty="0" smtClean="0"/>
              <a:t>Intel</a:t>
            </a:r>
          </a:p>
          <a:p>
            <a:r>
              <a:rPr lang="de-CH" dirty="0" smtClean="0"/>
              <a:t>Biostar</a:t>
            </a:r>
          </a:p>
          <a:p>
            <a:r>
              <a:rPr lang="de-CH" dirty="0" smtClean="0"/>
              <a:t>Abit</a:t>
            </a:r>
          </a:p>
          <a:p>
            <a:r>
              <a:rPr lang="de-CH" dirty="0" smtClean="0"/>
              <a:t>Gigabyte Technology Intel</a:t>
            </a:r>
          </a:p>
          <a:p>
            <a:r>
              <a:rPr lang="de-CH" dirty="0" err="1" smtClean="0"/>
              <a:t>Tyan</a:t>
            </a:r>
            <a:endParaRPr lang="de-CH" dirty="0" smtClean="0"/>
          </a:p>
          <a:p>
            <a:endParaRPr lang="de-CH" dirty="0"/>
          </a:p>
        </p:txBody>
      </p:sp>
      <p:sp>
        <p:nvSpPr>
          <p:cNvPr id="5" name="Foliennummernplatzhalter 4"/>
          <p:cNvSpPr>
            <a:spLocks noGrp="1"/>
          </p:cNvSpPr>
          <p:nvPr>
            <p:ph type="sldNum" sz="quarter" idx="12"/>
          </p:nvPr>
        </p:nvSpPr>
        <p:spPr/>
        <p:txBody>
          <a:bodyPr/>
          <a:lstStyle/>
          <a:p>
            <a:fld id="{02303A72-B7F6-43AD-B4A9-22C0BB6BF5FA}" type="slidenum">
              <a:rPr lang="de-CH" b="1" smtClean="0">
                <a:solidFill>
                  <a:schemeClr val="accent2">
                    <a:lumMod val="75000"/>
                  </a:schemeClr>
                </a:solidFill>
              </a:rPr>
              <a:pPr/>
              <a:t>18</a:t>
            </a:fld>
            <a:endParaRPr lang="de-CH" b="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CH" sz="6000" b="1" u="sng" dirty="0" smtClean="0"/>
              <a:t>Quellen:</a:t>
            </a:r>
            <a:endParaRPr lang="de-CH" sz="6000" b="1" u="sng" dirty="0"/>
          </a:p>
        </p:txBody>
      </p:sp>
      <p:sp>
        <p:nvSpPr>
          <p:cNvPr id="3" name="Inhaltsplatzhalter 2"/>
          <p:cNvSpPr>
            <a:spLocks noGrp="1"/>
          </p:cNvSpPr>
          <p:nvPr>
            <p:ph idx="1"/>
          </p:nvPr>
        </p:nvSpPr>
        <p:spPr/>
        <p:txBody>
          <a:bodyPr>
            <a:noAutofit/>
          </a:bodyPr>
          <a:lstStyle/>
          <a:p>
            <a:pPr>
              <a:buNone/>
            </a:pPr>
            <a:r>
              <a:rPr lang="de-CH" sz="1600" dirty="0" err="1" smtClean="0">
                <a:hlinkClick r:id="rId2"/>
              </a:rPr>
              <a:t>Dic.Academic</a:t>
            </a:r>
            <a:r>
              <a:rPr lang="de-CH" sz="1600" dirty="0" smtClean="0"/>
              <a:t>			</a:t>
            </a:r>
            <a:r>
              <a:rPr lang="de-CH" sz="1600" dirty="0" smtClean="0">
                <a:hlinkClick r:id="rId3"/>
              </a:rPr>
              <a:t>RAM-Speicher</a:t>
            </a:r>
            <a:endParaRPr lang="de-CH" sz="1600" dirty="0" smtClean="0"/>
          </a:p>
          <a:p>
            <a:pPr>
              <a:buNone/>
            </a:pPr>
            <a:endParaRPr lang="de-CH" sz="1600" dirty="0" smtClean="0"/>
          </a:p>
          <a:p>
            <a:pPr>
              <a:buNone/>
            </a:pPr>
            <a:r>
              <a:rPr lang="de-CH" sz="1600" dirty="0" err="1" smtClean="0">
                <a:solidFill>
                  <a:srgbClr val="F2850E"/>
                </a:solidFill>
                <a:hlinkClick r:id="rId4"/>
              </a:rPr>
              <a:t>Ocinside</a:t>
            </a:r>
            <a:r>
              <a:rPr lang="de-CH" sz="1600" dirty="0" smtClean="0">
                <a:solidFill>
                  <a:srgbClr val="F2850E"/>
                </a:solidFill>
              </a:rPr>
              <a:t>				</a:t>
            </a:r>
            <a:r>
              <a:rPr lang="de-CH" sz="1600" dirty="0" smtClean="0">
                <a:solidFill>
                  <a:srgbClr val="F2850E"/>
                </a:solidFill>
                <a:hlinkClick r:id="rId5"/>
              </a:rPr>
              <a:t>Prozessor</a:t>
            </a:r>
            <a:endParaRPr lang="de-CH" sz="1600" dirty="0" smtClean="0">
              <a:solidFill>
                <a:srgbClr val="F2850E"/>
              </a:solidFill>
            </a:endParaRPr>
          </a:p>
          <a:p>
            <a:pPr>
              <a:buNone/>
            </a:pPr>
            <a:endParaRPr lang="de-CH" sz="1600" dirty="0" smtClean="0">
              <a:solidFill>
                <a:srgbClr val="F2850E"/>
              </a:solidFill>
            </a:endParaRPr>
          </a:p>
          <a:p>
            <a:pPr>
              <a:buNone/>
            </a:pPr>
            <a:r>
              <a:rPr lang="de-CH" sz="1600" dirty="0" err="1" smtClean="0">
                <a:solidFill>
                  <a:srgbClr val="F2850E"/>
                </a:solidFill>
                <a:hlinkClick r:id="rId6"/>
              </a:rPr>
              <a:t>wikipedia</a:t>
            </a:r>
            <a:r>
              <a:rPr lang="de-CH" sz="1600" dirty="0" smtClean="0">
                <a:solidFill>
                  <a:srgbClr val="F2850E"/>
                </a:solidFill>
                <a:hlinkClick r:id="rId6"/>
              </a:rPr>
              <a:t>/Hauptplatine</a:t>
            </a:r>
            <a:r>
              <a:rPr lang="de-CH" sz="1600" dirty="0" smtClean="0">
                <a:solidFill>
                  <a:srgbClr val="F2850E"/>
                </a:solidFill>
              </a:rPr>
              <a:t>		</a:t>
            </a:r>
            <a:r>
              <a:rPr lang="de-CH" sz="1600" dirty="0" smtClean="0">
                <a:solidFill>
                  <a:srgbClr val="F2850E"/>
                </a:solidFill>
                <a:hlinkClick r:id="rId7"/>
              </a:rPr>
              <a:t>BIOS</a:t>
            </a:r>
            <a:endParaRPr lang="de-CH" sz="1600" dirty="0" smtClean="0"/>
          </a:p>
          <a:p>
            <a:pPr>
              <a:buNone/>
            </a:pPr>
            <a:endParaRPr lang="de-CH" sz="1600" u="sng" dirty="0" smtClean="0">
              <a:hlinkClick r:id="rId8"/>
            </a:endParaRPr>
          </a:p>
          <a:p>
            <a:pPr>
              <a:buNone/>
            </a:pPr>
            <a:r>
              <a:rPr lang="de-CH" sz="1600" dirty="0" smtClean="0">
                <a:hlinkClick r:id="rId8"/>
              </a:rPr>
              <a:t>Ratschlag24</a:t>
            </a:r>
            <a:r>
              <a:rPr lang="de-CH" sz="1600" dirty="0" smtClean="0"/>
              <a:t>			</a:t>
            </a:r>
            <a:r>
              <a:rPr lang="de-CH" sz="1600" dirty="0" smtClean="0">
                <a:hlinkClick r:id="rId9"/>
              </a:rPr>
              <a:t>ATX-Format</a:t>
            </a:r>
            <a:endParaRPr lang="de-CH" sz="1600" dirty="0" smtClean="0"/>
          </a:p>
          <a:p>
            <a:pPr>
              <a:buNone/>
            </a:pPr>
            <a:endParaRPr lang="de-CH" sz="1600" u="sng" dirty="0" smtClean="0">
              <a:hlinkClick r:id="rId10"/>
            </a:endParaRPr>
          </a:p>
          <a:p>
            <a:pPr>
              <a:buNone/>
            </a:pPr>
            <a:r>
              <a:rPr lang="de-CH" sz="1600" dirty="0" smtClean="0">
                <a:hlinkClick r:id="rId10"/>
              </a:rPr>
              <a:t>ATX Stromstecker</a:t>
            </a:r>
            <a:r>
              <a:rPr lang="de-CH" sz="1600" dirty="0" smtClean="0"/>
              <a:t>			</a:t>
            </a:r>
            <a:r>
              <a:rPr lang="de-CH" sz="1600" dirty="0" smtClean="0">
                <a:solidFill>
                  <a:srgbClr val="F2850E"/>
                </a:solidFill>
                <a:hlinkClick r:id="rId11"/>
              </a:rPr>
              <a:t>CPU-Sockel</a:t>
            </a:r>
            <a:endParaRPr lang="de-CH" sz="1600" dirty="0" smtClean="0"/>
          </a:p>
          <a:p>
            <a:pPr>
              <a:buNone/>
            </a:pPr>
            <a:endParaRPr lang="de-CH" sz="1600" dirty="0" smtClean="0">
              <a:solidFill>
                <a:srgbClr val="F2850E"/>
              </a:solidFill>
            </a:endParaRPr>
          </a:p>
          <a:p>
            <a:pPr>
              <a:buNone/>
            </a:pPr>
            <a:r>
              <a:rPr lang="de-CH" sz="1600" dirty="0" err="1" smtClean="0">
                <a:solidFill>
                  <a:srgbClr val="F2850E"/>
                </a:solidFill>
                <a:hlinkClick r:id="rId12"/>
              </a:rPr>
              <a:t>wikipedia</a:t>
            </a:r>
            <a:r>
              <a:rPr lang="de-CH" sz="1600" dirty="0" smtClean="0">
                <a:solidFill>
                  <a:srgbClr val="F2850E"/>
                </a:solidFill>
                <a:hlinkClick r:id="rId12"/>
              </a:rPr>
              <a:t>/Chipsatz</a:t>
            </a:r>
            <a:r>
              <a:rPr lang="de-CH" sz="1600" dirty="0" smtClean="0">
                <a:solidFill>
                  <a:srgbClr val="F2850E"/>
                </a:solidFill>
              </a:rPr>
              <a:t>			</a:t>
            </a:r>
            <a:r>
              <a:rPr lang="de-CH" sz="1600" dirty="0" smtClean="0">
                <a:hlinkClick r:id="rId13"/>
              </a:rPr>
              <a:t>IT-Handbuch für Fachinformatiker</a:t>
            </a:r>
            <a:endParaRPr lang="de-CH" sz="1600" dirty="0" smtClean="0"/>
          </a:p>
          <a:p>
            <a:pPr>
              <a:buNone/>
            </a:pPr>
            <a:endParaRPr lang="de-CH" sz="1600" dirty="0" smtClean="0">
              <a:solidFill>
                <a:srgbClr val="F2850E"/>
              </a:solidFill>
            </a:endParaRPr>
          </a:p>
          <a:p>
            <a:pPr>
              <a:buNone/>
            </a:pPr>
            <a:r>
              <a:rPr lang="de-CH" sz="1600" dirty="0" smtClean="0">
                <a:solidFill>
                  <a:srgbClr val="F2850E"/>
                </a:solidFill>
                <a:hlinkClick r:id="rId14"/>
              </a:rPr>
              <a:t>Hardwaregrundlagen</a:t>
            </a:r>
            <a:r>
              <a:rPr lang="de-CH" sz="1600" dirty="0" smtClean="0">
                <a:solidFill>
                  <a:srgbClr val="F2850E"/>
                </a:solidFill>
              </a:rPr>
              <a:t>			</a:t>
            </a:r>
            <a:r>
              <a:rPr lang="de-CH" sz="1600" dirty="0" err="1" smtClean="0">
                <a:solidFill>
                  <a:srgbClr val="F2850E"/>
                </a:solidFill>
                <a:hlinkClick r:id="rId15"/>
              </a:rPr>
              <a:t>Hardwareoverclock</a:t>
            </a:r>
            <a:endParaRPr lang="de-CH" sz="1600" dirty="0" smtClean="0">
              <a:solidFill>
                <a:srgbClr val="F2850E"/>
              </a:solidFill>
            </a:endParaRPr>
          </a:p>
          <a:p>
            <a:pPr>
              <a:buNone/>
            </a:pPr>
            <a:endParaRPr lang="de-CH" sz="1600" dirty="0" smtClean="0">
              <a:solidFill>
                <a:srgbClr val="F2850E"/>
              </a:solidFill>
            </a:endParaRPr>
          </a:p>
          <a:p>
            <a:pPr>
              <a:buNone/>
            </a:pPr>
            <a:r>
              <a:rPr lang="de-CH" sz="1600" dirty="0" smtClean="0">
                <a:solidFill>
                  <a:srgbClr val="F2850E"/>
                </a:solidFill>
                <a:hlinkClick r:id="rId16"/>
              </a:rPr>
              <a:t>Computerbase</a:t>
            </a:r>
            <a:r>
              <a:rPr lang="de-CH" sz="1600" dirty="0" smtClean="0">
                <a:solidFill>
                  <a:srgbClr val="F2850E"/>
                </a:solidFill>
              </a:rPr>
              <a:t>			</a:t>
            </a:r>
            <a:r>
              <a:rPr lang="de-CH" sz="1600" dirty="0" err="1" smtClean="0">
                <a:solidFill>
                  <a:srgbClr val="F2850E"/>
                </a:solidFill>
                <a:hlinkClick r:id="rId17"/>
              </a:rPr>
              <a:t>Peripherigeräte</a:t>
            </a:r>
            <a:endParaRPr lang="de-CH" sz="1600" dirty="0" smtClean="0">
              <a:solidFill>
                <a:srgbClr val="F2850E"/>
              </a:solidFill>
            </a:endParaRPr>
          </a:p>
          <a:p>
            <a:pPr>
              <a:buNone/>
            </a:pPr>
            <a:endParaRPr lang="de-CH" sz="1600" dirty="0" smtClean="0">
              <a:solidFill>
                <a:srgbClr val="F2850E"/>
              </a:solidFill>
            </a:endParaRPr>
          </a:p>
          <a:p>
            <a:pPr>
              <a:buNone/>
            </a:pPr>
            <a:endParaRPr lang="de-CH" sz="1600" dirty="0" smtClean="0">
              <a:solidFill>
                <a:srgbClr val="F2850E"/>
              </a:solidFill>
            </a:endParaRPr>
          </a:p>
          <a:p>
            <a:pPr>
              <a:buNone/>
            </a:pPr>
            <a:endParaRPr lang="de-CH" sz="1600" dirty="0" smtClean="0"/>
          </a:p>
          <a:p>
            <a:pPr>
              <a:buNone/>
            </a:pPr>
            <a:endParaRPr lang="de-CH" sz="1600" dirty="0" smtClean="0"/>
          </a:p>
          <a:p>
            <a:pPr>
              <a:buNone/>
            </a:pPr>
            <a:endParaRPr lang="de-CH" sz="1600" dirty="0" smtClean="0"/>
          </a:p>
          <a:p>
            <a:pPr>
              <a:buNone/>
            </a:pPr>
            <a:endParaRPr lang="de-CH" sz="1600" dirty="0" smtClean="0">
              <a:solidFill>
                <a:srgbClr val="F2850E"/>
              </a:solidFill>
            </a:endParaRPr>
          </a:p>
          <a:p>
            <a:pPr>
              <a:buNone/>
            </a:pPr>
            <a:endParaRPr lang="de-CH" sz="1600" dirty="0">
              <a:solidFill>
                <a:srgbClr val="F2850E"/>
              </a:solidFill>
            </a:endParaRPr>
          </a:p>
        </p:txBody>
      </p:sp>
      <p:sp>
        <p:nvSpPr>
          <p:cNvPr id="5" name="Foliennummernplatzhalter 4"/>
          <p:cNvSpPr>
            <a:spLocks noGrp="1"/>
          </p:cNvSpPr>
          <p:nvPr>
            <p:ph type="sldNum" sz="quarter" idx="12"/>
          </p:nvPr>
        </p:nvSpPr>
        <p:spPr/>
        <p:txBody>
          <a:bodyPr/>
          <a:lstStyle/>
          <a:p>
            <a:fld id="{02303A72-B7F6-43AD-B4A9-22C0BB6BF5FA}" type="slidenum">
              <a:rPr lang="de-CH" b="1" smtClean="0">
                <a:solidFill>
                  <a:schemeClr val="accent2">
                    <a:lumMod val="75000"/>
                  </a:schemeClr>
                </a:solidFill>
              </a:rPr>
              <a:pPr/>
              <a:t>19</a:t>
            </a:fld>
            <a:endParaRPr lang="de-CH" b="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4800" b="1" u="sng" dirty="0" smtClean="0"/>
              <a:t>Allgemein: Das Mainboard</a:t>
            </a:r>
            <a:endParaRPr lang="de-CH" sz="4800" b="1" u="sng" dirty="0"/>
          </a:p>
        </p:txBody>
      </p:sp>
      <p:sp>
        <p:nvSpPr>
          <p:cNvPr id="3" name="Inhaltsplatzhalter 2"/>
          <p:cNvSpPr>
            <a:spLocks noGrp="1"/>
          </p:cNvSpPr>
          <p:nvPr>
            <p:ph idx="1"/>
          </p:nvPr>
        </p:nvSpPr>
        <p:spPr>
          <a:xfrm>
            <a:off x="500034" y="1785926"/>
            <a:ext cx="8229600" cy="4525963"/>
          </a:xfrm>
        </p:spPr>
        <p:txBody>
          <a:bodyPr/>
          <a:lstStyle/>
          <a:p>
            <a:pPr>
              <a:buNone/>
            </a:pPr>
            <a:r>
              <a:rPr lang="de-CH" dirty="0" smtClean="0"/>
              <a:t>	Das Mainboard ist die Hauptzentrale eines Computers.</a:t>
            </a:r>
            <a:br>
              <a:rPr lang="de-CH" dirty="0" smtClean="0"/>
            </a:br>
            <a:r>
              <a:rPr lang="de-CH" dirty="0" smtClean="0"/>
              <a:t>Nicht grundlos wird daher im Englischen das Mainboard auch „</a:t>
            </a:r>
            <a:r>
              <a:rPr lang="de-CH" dirty="0" err="1" smtClean="0"/>
              <a:t>Motherboard</a:t>
            </a:r>
            <a:r>
              <a:rPr lang="de-CH" dirty="0" smtClean="0"/>
              <a:t>“ genannt.</a:t>
            </a:r>
            <a:br>
              <a:rPr lang="de-CH" dirty="0" smtClean="0"/>
            </a:br>
            <a:r>
              <a:rPr lang="de-CH" dirty="0" smtClean="0"/>
              <a:t>Auf dem Mainboard werden alle Geräte an Anschlüssen angeschlossen.</a:t>
            </a:r>
            <a:br>
              <a:rPr lang="de-CH" dirty="0" smtClean="0"/>
            </a:br>
            <a:r>
              <a:rPr lang="de-CH" dirty="0" smtClean="0"/>
              <a:t>Ohne Mainboard funktioniert nichts!</a:t>
            </a:r>
            <a:endParaRPr lang="de-CH" dirty="0"/>
          </a:p>
        </p:txBody>
      </p:sp>
      <p:sp>
        <p:nvSpPr>
          <p:cNvPr id="4" name="Foliennummernplatzhalter 3"/>
          <p:cNvSpPr>
            <a:spLocks noGrp="1"/>
          </p:cNvSpPr>
          <p:nvPr>
            <p:ph type="sldNum" sz="quarter" idx="12"/>
          </p:nvPr>
        </p:nvSpPr>
        <p:spPr/>
        <p:txBody>
          <a:bodyPr/>
          <a:lstStyle/>
          <a:p>
            <a:fld id="{02303A72-B7F6-43AD-B4A9-22C0BB6BF5FA}" type="slidenum">
              <a:rPr lang="de-CH" smtClean="0"/>
              <a:pPr/>
              <a:t>2</a:t>
            </a:fld>
            <a:endParaRPr lang="de-CH"/>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nhaltsplatzhalter 17" descr="Mainboard Beschriftung.png"/>
          <p:cNvPicPr>
            <a:picLocks noGrp="1" noChangeAspect="1"/>
          </p:cNvPicPr>
          <p:nvPr>
            <p:ph idx="1"/>
          </p:nvPr>
        </p:nvPicPr>
        <p:blipFill>
          <a:blip r:embed="rId2" cstate="print"/>
          <a:stretch>
            <a:fillRect/>
          </a:stretch>
        </p:blipFill>
        <p:spPr>
          <a:xfrm>
            <a:off x="1500166" y="1000108"/>
            <a:ext cx="6041330" cy="4525963"/>
          </a:xfrm>
        </p:spPr>
      </p:pic>
      <p:sp>
        <p:nvSpPr>
          <p:cNvPr id="4" name="Foliennummernplatzhalter 3"/>
          <p:cNvSpPr>
            <a:spLocks noGrp="1"/>
          </p:cNvSpPr>
          <p:nvPr>
            <p:ph type="sldNum" sz="quarter" idx="12"/>
          </p:nvPr>
        </p:nvSpPr>
        <p:spPr/>
        <p:txBody>
          <a:bodyPr/>
          <a:lstStyle/>
          <a:p>
            <a:fld id="{02303A72-B7F6-43AD-B4A9-22C0BB6BF5FA}" type="slidenum">
              <a:rPr lang="de-CH" b="1" smtClean="0">
                <a:solidFill>
                  <a:schemeClr val="accent2">
                    <a:lumMod val="75000"/>
                  </a:schemeClr>
                </a:solidFill>
              </a:rPr>
              <a:pPr/>
              <a:t>3</a:t>
            </a:fld>
            <a:endParaRPr lang="de-CH" b="1" dirty="0">
              <a:solidFill>
                <a:schemeClr val="accent2">
                  <a:lumMod val="75000"/>
                </a:schemeClr>
              </a:solidFill>
            </a:endParaRPr>
          </a:p>
        </p:txBody>
      </p:sp>
      <p:sp>
        <p:nvSpPr>
          <p:cNvPr id="29" name="Textfeld 28"/>
          <p:cNvSpPr txBox="1"/>
          <p:nvPr/>
        </p:nvSpPr>
        <p:spPr>
          <a:xfrm>
            <a:off x="357158" y="4572008"/>
            <a:ext cx="1285884" cy="369332"/>
          </a:xfrm>
          <a:prstGeom prst="rect">
            <a:avLst/>
          </a:prstGeom>
          <a:noFill/>
        </p:spPr>
        <p:txBody>
          <a:bodyPr wrap="square" rtlCol="0">
            <a:spAutoFit/>
          </a:bodyPr>
          <a:lstStyle/>
          <a:p>
            <a:pPr algn="ctr"/>
            <a:r>
              <a:rPr lang="de-CH" b="1" dirty="0" smtClean="0"/>
              <a:t>CPU-Sockel</a:t>
            </a:r>
            <a:endParaRPr lang="de-CH" b="1" dirty="0"/>
          </a:p>
        </p:txBody>
      </p:sp>
      <p:cxnSp>
        <p:nvCxnSpPr>
          <p:cNvPr id="27" name="Gerade Verbindung mit Pfeil 26"/>
          <p:cNvCxnSpPr/>
          <p:nvPr/>
        </p:nvCxnSpPr>
        <p:spPr>
          <a:xfrm rot="10800000" flipV="1">
            <a:off x="1428728" y="3786190"/>
            <a:ext cx="1571636" cy="720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Gerade Verbindung mit Pfeil 30"/>
          <p:cNvCxnSpPr/>
          <p:nvPr/>
        </p:nvCxnSpPr>
        <p:spPr>
          <a:xfrm>
            <a:off x="4143372" y="5286388"/>
            <a:ext cx="1571636" cy="50006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3" name="Gerade Verbindung mit Pfeil 32"/>
          <p:cNvCxnSpPr/>
          <p:nvPr/>
        </p:nvCxnSpPr>
        <p:spPr>
          <a:xfrm>
            <a:off x="4286248" y="4929198"/>
            <a:ext cx="1500198" cy="78581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5" name="Gerade Verbindung mit Pfeil 34"/>
          <p:cNvCxnSpPr/>
          <p:nvPr/>
        </p:nvCxnSpPr>
        <p:spPr>
          <a:xfrm rot="16200000" flipH="1">
            <a:off x="4786314" y="4429132"/>
            <a:ext cx="1214446" cy="121444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7" name="Gerade Verbindung mit Pfeil 36"/>
          <p:cNvCxnSpPr/>
          <p:nvPr/>
        </p:nvCxnSpPr>
        <p:spPr>
          <a:xfrm>
            <a:off x="4714876" y="4857760"/>
            <a:ext cx="1214446" cy="8572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9" name="Gerade Verbindung mit Pfeil 38"/>
          <p:cNvCxnSpPr/>
          <p:nvPr/>
        </p:nvCxnSpPr>
        <p:spPr>
          <a:xfrm rot="16200000" flipH="1">
            <a:off x="5107785" y="4536289"/>
            <a:ext cx="1143008" cy="107157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1" name="Gerade Verbindung mit Pfeil 40"/>
          <p:cNvCxnSpPr/>
          <p:nvPr/>
        </p:nvCxnSpPr>
        <p:spPr>
          <a:xfrm rot="16200000" flipH="1">
            <a:off x="5286380" y="4429132"/>
            <a:ext cx="1714512" cy="8572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3" name="Gerade Verbindung mit Pfeil 42"/>
          <p:cNvCxnSpPr/>
          <p:nvPr/>
        </p:nvCxnSpPr>
        <p:spPr>
          <a:xfrm rot="16200000" flipH="1">
            <a:off x="5286380" y="4500570"/>
            <a:ext cx="1357322" cy="9286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4" name="Textfeld 43"/>
          <p:cNvSpPr txBox="1"/>
          <p:nvPr/>
        </p:nvSpPr>
        <p:spPr>
          <a:xfrm>
            <a:off x="5143504" y="5857892"/>
            <a:ext cx="2500330" cy="369332"/>
          </a:xfrm>
          <a:prstGeom prst="rect">
            <a:avLst/>
          </a:prstGeom>
          <a:noFill/>
        </p:spPr>
        <p:txBody>
          <a:bodyPr wrap="square" rtlCol="0">
            <a:spAutoFit/>
          </a:bodyPr>
          <a:lstStyle/>
          <a:p>
            <a:pPr algn="ctr"/>
            <a:r>
              <a:rPr lang="de-CH" b="1" dirty="0" smtClean="0"/>
              <a:t>Peripherie-Anschlüsse</a:t>
            </a:r>
            <a:endParaRPr lang="de-CH" b="1" dirty="0"/>
          </a:p>
        </p:txBody>
      </p:sp>
      <p:cxnSp>
        <p:nvCxnSpPr>
          <p:cNvPr id="46" name="Gerade Verbindung mit Pfeil 45"/>
          <p:cNvCxnSpPr/>
          <p:nvPr/>
        </p:nvCxnSpPr>
        <p:spPr>
          <a:xfrm>
            <a:off x="5286380" y="3714752"/>
            <a:ext cx="2143140" cy="42862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9" name="Textfeld 48"/>
          <p:cNvSpPr txBox="1"/>
          <p:nvPr/>
        </p:nvSpPr>
        <p:spPr>
          <a:xfrm>
            <a:off x="7429520" y="4000504"/>
            <a:ext cx="1571636" cy="369332"/>
          </a:xfrm>
          <a:prstGeom prst="rect">
            <a:avLst/>
          </a:prstGeom>
          <a:noFill/>
        </p:spPr>
        <p:txBody>
          <a:bodyPr wrap="square" rtlCol="0">
            <a:spAutoFit/>
          </a:bodyPr>
          <a:lstStyle/>
          <a:p>
            <a:pPr algn="ctr"/>
            <a:r>
              <a:rPr lang="de-CH" b="1" dirty="0" smtClean="0"/>
              <a:t>BIOS-Batterie</a:t>
            </a:r>
            <a:endParaRPr lang="de-CH" b="1" dirty="0"/>
          </a:p>
        </p:txBody>
      </p:sp>
      <p:cxnSp>
        <p:nvCxnSpPr>
          <p:cNvPr id="63" name="Gerade Verbindung mit Pfeil 62"/>
          <p:cNvCxnSpPr/>
          <p:nvPr/>
        </p:nvCxnSpPr>
        <p:spPr>
          <a:xfrm flipV="1">
            <a:off x="5000628" y="1500174"/>
            <a:ext cx="1714512" cy="135732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5" name="Gerade Verbindung mit Pfeil 64"/>
          <p:cNvCxnSpPr/>
          <p:nvPr/>
        </p:nvCxnSpPr>
        <p:spPr>
          <a:xfrm flipV="1">
            <a:off x="5286380" y="1643050"/>
            <a:ext cx="1500198" cy="114300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7" name="Gerade Verbindung mit Pfeil 66"/>
          <p:cNvCxnSpPr/>
          <p:nvPr/>
        </p:nvCxnSpPr>
        <p:spPr>
          <a:xfrm flipV="1">
            <a:off x="5643570" y="1714488"/>
            <a:ext cx="1214446" cy="100013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9" name="Gerade Verbindung mit Pfeil 68"/>
          <p:cNvCxnSpPr/>
          <p:nvPr/>
        </p:nvCxnSpPr>
        <p:spPr>
          <a:xfrm flipV="1">
            <a:off x="6000760" y="1785926"/>
            <a:ext cx="1000132" cy="8572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1" name="Gerade Verbindung mit Pfeil 70"/>
          <p:cNvCxnSpPr/>
          <p:nvPr/>
        </p:nvCxnSpPr>
        <p:spPr>
          <a:xfrm rot="5400000" flipH="1" flipV="1">
            <a:off x="6322231" y="1893083"/>
            <a:ext cx="785818" cy="7143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5" name="Gerade Verbindung mit Pfeil 74"/>
          <p:cNvCxnSpPr/>
          <p:nvPr/>
        </p:nvCxnSpPr>
        <p:spPr>
          <a:xfrm rot="5400000" flipH="1" flipV="1">
            <a:off x="6643702" y="1928802"/>
            <a:ext cx="642942" cy="50006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6" name="Textfeld 75"/>
          <p:cNvSpPr txBox="1"/>
          <p:nvPr/>
        </p:nvSpPr>
        <p:spPr>
          <a:xfrm>
            <a:off x="6929454" y="1142984"/>
            <a:ext cx="1285884" cy="646331"/>
          </a:xfrm>
          <a:prstGeom prst="rect">
            <a:avLst/>
          </a:prstGeom>
          <a:noFill/>
        </p:spPr>
        <p:txBody>
          <a:bodyPr wrap="square" rtlCol="0">
            <a:spAutoFit/>
          </a:bodyPr>
          <a:lstStyle/>
          <a:p>
            <a:pPr algn="ctr"/>
            <a:r>
              <a:rPr lang="de-CH" b="1" dirty="0" smtClean="0"/>
              <a:t>PCI-Steckplätze</a:t>
            </a:r>
            <a:endParaRPr lang="de-CH" b="1" dirty="0"/>
          </a:p>
        </p:txBody>
      </p:sp>
      <p:cxnSp>
        <p:nvCxnSpPr>
          <p:cNvPr id="80" name="Gerade Verbindung mit Pfeil 79"/>
          <p:cNvCxnSpPr/>
          <p:nvPr/>
        </p:nvCxnSpPr>
        <p:spPr>
          <a:xfrm>
            <a:off x="4786314" y="3643314"/>
            <a:ext cx="2571768" cy="14287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1" name="Textfeld 80"/>
          <p:cNvSpPr txBox="1"/>
          <p:nvPr/>
        </p:nvSpPr>
        <p:spPr>
          <a:xfrm>
            <a:off x="6858016" y="5214950"/>
            <a:ext cx="2285984" cy="369332"/>
          </a:xfrm>
          <a:prstGeom prst="rect">
            <a:avLst/>
          </a:prstGeom>
          <a:noFill/>
        </p:spPr>
        <p:txBody>
          <a:bodyPr wrap="square" rtlCol="0">
            <a:spAutoFit/>
          </a:bodyPr>
          <a:lstStyle/>
          <a:p>
            <a:pPr algn="ctr"/>
            <a:r>
              <a:rPr lang="de-CH" b="1" dirty="0" smtClean="0"/>
              <a:t>ATX-Stromanschlüsse</a:t>
            </a:r>
            <a:endParaRPr lang="de-CH" b="1" dirty="0"/>
          </a:p>
        </p:txBody>
      </p:sp>
      <p:cxnSp>
        <p:nvCxnSpPr>
          <p:cNvPr id="83" name="Gerade Verbindung mit Pfeil 82"/>
          <p:cNvCxnSpPr/>
          <p:nvPr/>
        </p:nvCxnSpPr>
        <p:spPr>
          <a:xfrm rot="10800000">
            <a:off x="1142976" y="2571744"/>
            <a:ext cx="1857388" cy="57150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5" name="Gerade Verbindung mit Pfeil 84"/>
          <p:cNvCxnSpPr/>
          <p:nvPr/>
        </p:nvCxnSpPr>
        <p:spPr>
          <a:xfrm rot="10800000">
            <a:off x="1285852" y="2428868"/>
            <a:ext cx="2000264" cy="57150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7" name="Gerade Verbindung mit Pfeil 86"/>
          <p:cNvCxnSpPr/>
          <p:nvPr/>
        </p:nvCxnSpPr>
        <p:spPr>
          <a:xfrm rot="10800000">
            <a:off x="1357290" y="2357430"/>
            <a:ext cx="2428892" cy="50006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9" name="Gerade Verbindung mit Pfeil 88"/>
          <p:cNvCxnSpPr/>
          <p:nvPr/>
        </p:nvCxnSpPr>
        <p:spPr>
          <a:xfrm rot="10800000">
            <a:off x="928662" y="2643182"/>
            <a:ext cx="1928826" cy="9286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1" name="Textfeld 100"/>
          <p:cNvSpPr txBox="1"/>
          <p:nvPr/>
        </p:nvSpPr>
        <p:spPr>
          <a:xfrm>
            <a:off x="-142908" y="1928802"/>
            <a:ext cx="1428760" cy="646331"/>
          </a:xfrm>
          <a:prstGeom prst="rect">
            <a:avLst/>
          </a:prstGeom>
          <a:noFill/>
        </p:spPr>
        <p:txBody>
          <a:bodyPr wrap="square" rtlCol="0">
            <a:spAutoFit/>
          </a:bodyPr>
          <a:lstStyle/>
          <a:p>
            <a:pPr algn="ctr"/>
            <a:r>
              <a:rPr lang="de-CH" b="1" dirty="0" smtClean="0"/>
              <a:t>RAM-Steckplätze</a:t>
            </a:r>
            <a:endParaRPr lang="de-CH" b="1" dirty="0"/>
          </a:p>
        </p:txBody>
      </p:sp>
      <p:cxnSp>
        <p:nvCxnSpPr>
          <p:cNvPr id="103" name="Gerade Verbindung mit Pfeil 102"/>
          <p:cNvCxnSpPr/>
          <p:nvPr/>
        </p:nvCxnSpPr>
        <p:spPr>
          <a:xfrm rot="10800000">
            <a:off x="2571736" y="2000240"/>
            <a:ext cx="500066" cy="42862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5" name="Gerade Verbindung mit Pfeil 104"/>
          <p:cNvCxnSpPr/>
          <p:nvPr/>
        </p:nvCxnSpPr>
        <p:spPr>
          <a:xfrm rot="10800000">
            <a:off x="2714612" y="1857364"/>
            <a:ext cx="571504" cy="42862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6" name="Textfeld 105"/>
          <p:cNvSpPr txBox="1"/>
          <p:nvPr/>
        </p:nvSpPr>
        <p:spPr>
          <a:xfrm>
            <a:off x="1357290" y="1285860"/>
            <a:ext cx="1357322" cy="646331"/>
          </a:xfrm>
          <a:prstGeom prst="rect">
            <a:avLst/>
          </a:prstGeom>
          <a:noFill/>
        </p:spPr>
        <p:txBody>
          <a:bodyPr wrap="square" rtlCol="0">
            <a:spAutoFit/>
          </a:bodyPr>
          <a:lstStyle/>
          <a:p>
            <a:pPr algn="ctr"/>
            <a:r>
              <a:rPr lang="de-CH" b="1" dirty="0" smtClean="0"/>
              <a:t>IDE-Anschlüsse</a:t>
            </a:r>
            <a:endParaRPr lang="de-CH" b="1" dirty="0"/>
          </a:p>
        </p:txBody>
      </p:sp>
      <p:cxnSp>
        <p:nvCxnSpPr>
          <p:cNvPr id="108" name="Gerade Verbindung mit Pfeil 107"/>
          <p:cNvCxnSpPr/>
          <p:nvPr/>
        </p:nvCxnSpPr>
        <p:spPr>
          <a:xfrm rot="16200000" flipV="1">
            <a:off x="3214678" y="1500174"/>
            <a:ext cx="1857388" cy="114300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9" name="Textfeld 108"/>
          <p:cNvSpPr txBox="1"/>
          <p:nvPr/>
        </p:nvSpPr>
        <p:spPr>
          <a:xfrm>
            <a:off x="2714612" y="428604"/>
            <a:ext cx="1428760" cy="646331"/>
          </a:xfrm>
          <a:prstGeom prst="rect">
            <a:avLst/>
          </a:prstGeom>
          <a:noFill/>
        </p:spPr>
        <p:txBody>
          <a:bodyPr wrap="square" rtlCol="0">
            <a:spAutoFit/>
          </a:bodyPr>
          <a:lstStyle/>
          <a:p>
            <a:pPr algn="ctr"/>
            <a:r>
              <a:rPr lang="de-CH" b="1" dirty="0" smtClean="0"/>
              <a:t>AGP-Steckplätze</a:t>
            </a:r>
            <a:endParaRPr lang="de-CH" b="1" dirty="0"/>
          </a:p>
        </p:txBody>
      </p:sp>
      <p:cxnSp>
        <p:nvCxnSpPr>
          <p:cNvPr id="38" name="Gerade Verbindung mit Pfeil 37"/>
          <p:cNvCxnSpPr/>
          <p:nvPr/>
        </p:nvCxnSpPr>
        <p:spPr>
          <a:xfrm rot="5400000" flipH="1" flipV="1">
            <a:off x="5179223" y="1464455"/>
            <a:ext cx="857256" cy="64294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0" name="Textfeld 39"/>
          <p:cNvSpPr txBox="1"/>
          <p:nvPr/>
        </p:nvSpPr>
        <p:spPr>
          <a:xfrm>
            <a:off x="5500694" y="1000108"/>
            <a:ext cx="1357322" cy="369332"/>
          </a:xfrm>
          <a:prstGeom prst="rect">
            <a:avLst/>
          </a:prstGeom>
          <a:noFill/>
        </p:spPr>
        <p:txBody>
          <a:bodyPr wrap="square" rtlCol="0">
            <a:spAutoFit/>
          </a:bodyPr>
          <a:lstStyle/>
          <a:p>
            <a:pPr algn="ctr"/>
            <a:r>
              <a:rPr lang="de-CH" b="1" dirty="0" err="1" smtClean="0"/>
              <a:t>Southbridge</a:t>
            </a:r>
            <a:endParaRPr lang="de-CH" b="1" dirty="0"/>
          </a:p>
        </p:txBody>
      </p:sp>
      <p:cxnSp>
        <p:nvCxnSpPr>
          <p:cNvPr id="47" name="Gerade Verbindung mit Pfeil 46"/>
          <p:cNvCxnSpPr/>
          <p:nvPr/>
        </p:nvCxnSpPr>
        <p:spPr>
          <a:xfrm rot="5400000" flipH="1" flipV="1">
            <a:off x="3357554" y="1785926"/>
            <a:ext cx="2428892" cy="7143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6" name="Textfeld 95"/>
          <p:cNvSpPr txBox="1"/>
          <p:nvPr/>
        </p:nvSpPr>
        <p:spPr>
          <a:xfrm>
            <a:off x="4286248" y="285728"/>
            <a:ext cx="1571636" cy="646331"/>
          </a:xfrm>
          <a:prstGeom prst="rect">
            <a:avLst/>
          </a:prstGeom>
          <a:noFill/>
        </p:spPr>
        <p:txBody>
          <a:bodyPr wrap="square" rtlCol="0">
            <a:spAutoFit/>
          </a:bodyPr>
          <a:lstStyle/>
          <a:p>
            <a:r>
              <a:rPr lang="de-CH" b="1" dirty="0" err="1" smtClean="0"/>
              <a:t>Northbridge</a:t>
            </a:r>
            <a:r>
              <a:rPr lang="de-CH" b="1" dirty="0" smtClean="0"/>
              <a:t> mit Kühler</a:t>
            </a:r>
            <a:endParaRPr lang="de-CH" b="1" dirty="0"/>
          </a:p>
        </p:txBody>
      </p:sp>
      <p:sp>
        <p:nvSpPr>
          <p:cNvPr id="98" name="Geschweifte Klammer rechts 97"/>
          <p:cNvSpPr/>
          <p:nvPr/>
        </p:nvSpPr>
        <p:spPr>
          <a:xfrm rot="19351131">
            <a:off x="5786276" y="131242"/>
            <a:ext cx="1108055" cy="610174"/>
          </a:xfrm>
          <a:prstGeom prst="rightBrace">
            <a:avLst>
              <a:gd name="adj1" fmla="val 8266"/>
              <a:gd name="adj2" fmla="val 80521"/>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de-CH" b="1" dirty="0"/>
          </a:p>
        </p:txBody>
      </p:sp>
      <p:sp>
        <p:nvSpPr>
          <p:cNvPr id="107" name="Textfeld 106"/>
          <p:cNvSpPr txBox="1"/>
          <p:nvPr/>
        </p:nvSpPr>
        <p:spPr>
          <a:xfrm>
            <a:off x="6858016" y="0"/>
            <a:ext cx="1000132" cy="369332"/>
          </a:xfrm>
          <a:prstGeom prst="rect">
            <a:avLst/>
          </a:prstGeom>
          <a:noFill/>
        </p:spPr>
        <p:txBody>
          <a:bodyPr wrap="square" rtlCol="0">
            <a:spAutoFit/>
          </a:bodyPr>
          <a:lstStyle/>
          <a:p>
            <a:pPr algn="ctr"/>
            <a:r>
              <a:rPr lang="de-CH" b="1" dirty="0" smtClean="0"/>
              <a:t>Chipsatz</a:t>
            </a:r>
            <a:endParaRPr lang="de-CH" b="1" dirty="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0-#ppt_w/2"/>
                                          </p:val>
                                        </p:tav>
                                        <p:tav tm="100000">
                                          <p:val>
                                            <p:strVal val="#ppt_x"/>
                                          </p:val>
                                        </p:tav>
                                      </p:tavLst>
                                    </p:anim>
                                    <p:anim calcmode="lin" valueType="num">
                                      <p:cBhvr additive="base">
                                        <p:cTn id="14"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animEffect transition="in" filter="fade">
                                      <p:cBhvr>
                                        <p:cTn id="19" dur="2000"/>
                                        <p:tgtEl>
                                          <p:spTgt spid="2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500" fill="hold"/>
                                        <p:tgtEl>
                                          <p:spTgt spid="41"/>
                                        </p:tgtEl>
                                        <p:attrNameLst>
                                          <p:attrName>ppt_x</p:attrName>
                                        </p:attrNameLst>
                                      </p:cBhvr>
                                      <p:tavLst>
                                        <p:tav tm="0">
                                          <p:val>
                                            <p:strVal val="#ppt_x"/>
                                          </p:val>
                                        </p:tav>
                                        <p:tav tm="100000">
                                          <p:val>
                                            <p:strVal val="#ppt_x"/>
                                          </p:val>
                                        </p:tav>
                                      </p:tavLst>
                                    </p:anim>
                                    <p:anim calcmode="lin" valueType="num">
                                      <p:cBhvr additive="base">
                                        <p:cTn id="25" dur="500" fill="hold"/>
                                        <p:tgtEl>
                                          <p:spTgt spid="41"/>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500" fill="hold"/>
                                        <p:tgtEl>
                                          <p:spTgt spid="43"/>
                                        </p:tgtEl>
                                        <p:attrNameLst>
                                          <p:attrName>ppt_x</p:attrName>
                                        </p:attrNameLst>
                                      </p:cBhvr>
                                      <p:tavLst>
                                        <p:tav tm="0">
                                          <p:val>
                                            <p:strVal val="#ppt_x"/>
                                          </p:val>
                                        </p:tav>
                                        <p:tav tm="100000">
                                          <p:val>
                                            <p:strVal val="#ppt_x"/>
                                          </p:val>
                                        </p:tav>
                                      </p:tavLst>
                                    </p:anim>
                                    <p:anim calcmode="lin" valueType="num">
                                      <p:cBhvr additive="base">
                                        <p:cTn id="29" dur="500" fill="hold"/>
                                        <p:tgtEl>
                                          <p:spTgt spid="43"/>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fill="hold"/>
                                        <p:tgtEl>
                                          <p:spTgt spid="35"/>
                                        </p:tgtEl>
                                        <p:attrNameLst>
                                          <p:attrName>ppt_x</p:attrName>
                                        </p:attrNameLst>
                                      </p:cBhvr>
                                      <p:tavLst>
                                        <p:tav tm="0">
                                          <p:val>
                                            <p:strVal val="#ppt_x"/>
                                          </p:val>
                                        </p:tav>
                                        <p:tav tm="100000">
                                          <p:val>
                                            <p:strVal val="#ppt_x"/>
                                          </p:val>
                                        </p:tav>
                                      </p:tavLst>
                                    </p:anim>
                                    <p:anim calcmode="lin" valueType="num">
                                      <p:cBhvr additive="base">
                                        <p:cTn id="37" dur="500" fill="hold"/>
                                        <p:tgtEl>
                                          <p:spTgt spid="35"/>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500" fill="hold"/>
                                        <p:tgtEl>
                                          <p:spTgt spid="33"/>
                                        </p:tgtEl>
                                        <p:attrNameLst>
                                          <p:attrName>ppt_x</p:attrName>
                                        </p:attrNameLst>
                                      </p:cBhvr>
                                      <p:tavLst>
                                        <p:tav tm="0">
                                          <p:val>
                                            <p:strVal val="#ppt_x"/>
                                          </p:val>
                                        </p:tav>
                                        <p:tav tm="100000">
                                          <p:val>
                                            <p:strVal val="#ppt_x"/>
                                          </p:val>
                                        </p:tav>
                                      </p:tavLst>
                                    </p:anim>
                                    <p:anim calcmode="lin" valueType="num">
                                      <p:cBhvr additive="base">
                                        <p:cTn id="45" dur="500" fill="hold"/>
                                        <p:tgtEl>
                                          <p:spTgt spid="33"/>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500" fill="hold"/>
                                        <p:tgtEl>
                                          <p:spTgt spid="31"/>
                                        </p:tgtEl>
                                        <p:attrNameLst>
                                          <p:attrName>ppt_x</p:attrName>
                                        </p:attrNameLst>
                                      </p:cBhvr>
                                      <p:tavLst>
                                        <p:tav tm="0">
                                          <p:val>
                                            <p:strVal val="#ppt_x"/>
                                          </p:val>
                                        </p:tav>
                                        <p:tav tm="100000">
                                          <p:val>
                                            <p:strVal val="#ppt_x"/>
                                          </p:val>
                                        </p:tav>
                                      </p:tavLst>
                                    </p:anim>
                                    <p:anim calcmode="lin" valueType="num">
                                      <p:cBhvr additive="base">
                                        <p:cTn id="4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4">
                                            <p:txEl>
                                              <p:pRg st="0" end="0"/>
                                            </p:txEl>
                                          </p:spTgt>
                                        </p:tgtEl>
                                        <p:attrNameLst>
                                          <p:attrName>style.visibility</p:attrName>
                                        </p:attrNameLst>
                                      </p:cBhvr>
                                      <p:to>
                                        <p:strVal val="visible"/>
                                      </p:to>
                                    </p:set>
                                    <p:animEffect transition="in" filter="fade">
                                      <p:cBhvr>
                                        <p:cTn id="54" dur="2000"/>
                                        <p:tgtEl>
                                          <p:spTgt spid="44">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6" fill="hold" nodeType="click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additive="base">
                                        <p:cTn id="59" dur="500" fill="hold"/>
                                        <p:tgtEl>
                                          <p:spTgt spid="80"/>
                                        </p:tgtEl>
                                        <p:attrNameLst>
                                          <p:attrName>ppt_x</p:attrName>
                                        </p:attrNameLst>
                                      </p:cBhvr>
                                      <p:tavLst>
                                        <p:tav tm="0">
                                          <p:val>
                                            <p:strVal val="1+#ppt_w/2"/>
                                          </p:val>
                                        </p:tav>
                                        <p:tav tm="100000">
                                          <p:val>
                                            <p:strVal val="#ppt_x"/>
                                          </p:val>
                                        </p:tav>
                                      </p:tavLst>
                                    </p:anim>
                                    <p:anim calcmode="lin" valueType="num">
                                      <p:cBhvr additive="base">
                                        <p:cTn id="60"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81">
                                            <p:txEl>
                                              <p:pRg st="0" end="0"/>
                                            </p:txEl>
                                          </p:spTgt>
                                        </p:tgtEl>
                                        <p:attrNameLst>
                                          <p:attrName>style.visibility</p:attrName>
                                        </p:attrNameLst>
                                      </p:cBhvr>
                                      <p:to>
                                        <p:strVal val="visible"/>
                                      </p:to>
                                    </p:set>
                                    <p:animEffect transition="in" filter="fade">
                                      <p:cBhvr>
                                        <p:cTn id="65" dur="2000"/>
                                        <p:tgtEl>
                                          <p:spTgt spid="81">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nodeType="click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additive="base">
                                        <p:cTn id="70" dur="500" fill="hold"/>
                                        <p:tgtEl>
                                          <p:spTgt spid="46"/>
                                        </p:tgtEl>
                                        <p:attrNameLst>
                                          <p:attrName>ppt_x</p:attrName>
                                        </p:attrNameLst>
                                      </p:cBhvr>
                                      <p:tavLst>
                                        <p:tav tm="0">
                                          <p:val>
                                            <p:strVal val="1+#ppt_w/2"/>
                                          </p:val>
                                        </p:tav>
                                        <p:tav tm="100000">
                                          <p:val>
                                            <p:strVal val="#ppt_x"/>
                                          </p:val>
                                        </p:tav>
                                      </p:tavLst>
                                    </p:anim>
                                    <p:anim calcmode="lin" valueType="num">
                                      <p:cBhvr additive="base">
                                        <p:cTn id="71"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9">
                                            <p:txEl>
                                              <p:pRg st="0" end="0"/>
                                            </p:txEl>
                                          </p:spTgt>
                                        </p:tgtEl>
                                        <p:attrNameLst>
                                          <p:attrName>style.visibility</p:attrName>
                                        </p:attrNameLst>
                                      </p:cBhvr>
                                      <p:to>
                                        <p:strVal val="visible"/>
                                      </p:to>
                                    </p:set>
                                    <p:animEffect transition="in" filter="fade">
                                      <p:cBhvr>
                                        <p:cTn id="76" dur="2000"/>
                                        <p:tgtEl>
                                          <p:spTgt spid="49">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3" fill="hold" nodeType="click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500" fill="hold"/>
                                        <p:tgtEl>
                                          <p:spTgt spid="63"/>
                                        </p:tgtEl>
                                        <p:attrNameLst>
                                          <p:attrName>ppt_x</p:attrName>
                                        </p:attrNameLst>
                                      </p:cBhvr>
                                      <p:tavLst>
                                        <p:tav tm="0">
                                          <p:val>
                                            <p:strVal val="1+#ppt_w/2"/>
                                          </p:val>
                                        </p:tav>
                                        <p:tav tm="100000">
                                          <p:val>
                                            <p:strVal val="#ppt_x"/>
                                          </p:val>
                                        </p:tav>
                                      </p:tavLst>
                                    </p:anim>
                                    <p:anim calcmode="lin" valueType="num">
                                      <p:cBhvr additive="base">
                                        <p:cTn id="82" dur="500" fill="hold"/>
                                        <p:tgtEl>
                                          <p:spTgt spid="63"/>
                                        </p:tgtEl>
                                        <p:attrNameLst>
                                          <p:attrName>ppt_y</p:attrName>
                                        </p:attrNameLst>
                                      </p:cBhvr>
                                      <p:tavLst>
                                        <p:tav tm="0">
                                          <p:val>
                                            <p:strVal val="0-#ppt_h/2"/>
                                          </p:val>
                                        </p:tav>
                                        <p:tav tm="100000">
                                          <p:val>
                                            <p:strVal val="#ppt_y"/>
                                          </p:val>
                                        </p:tav>
                                      </p:tavLst>
                                    </p:anim>
                                  </p:childTnLst>
                                </p:cTn>
                              </p:par>
                              <p:par>
                                <p:cTn id="83" presetID="2" presetClass="entr" presetSubtype="3" fill="hold" nodeType="withEffect">
                                  <p:stCondLst>
                                    <p:cond delay="0"/>
                                  </p:stCondLst>
                                  <p:childTnLst>
                                    <p:set>
                                      <p:cBhvr>
                                        <p:cTn id="84" dur="1" fill="hold">
                                          <p:stCondLst>
                                            <p:cond delay="0"/>
                                          </p:stCondLst>
                                        </p:cTn>
                                        <p:tgtEl>
                                          <p:spTgt spid="65"/>
                                        </p:tgtEl>
                                        <p:attrNameLst>
                                          <p:attrName>style.visibility</p:attrName>
                                        </p:attrNameLst>
                                      </p:cBhvr>
                                      <p:to>
                                        <p:strVal val="visible"/>
                                      </p:to>
                                    </p:set>
                                    <p:anim calcmode="lin" valueType="num">
                                      <p:cBhvr additive="base">
                                        <p:cTn id="85" dur="500" fill="hold"/>
                                        <p:tgtEl>
                                          <p:spTgt spid="65"/>
                                        </p:tgtEl>
                                        <p:attrNameLst>
                                          <p:attrName>ppt_x</p:attrName>
                                        </p:attrNameLst>
                                      </p:cBhvr>
                                      <p:tavLst>
                                        <p:tav tm="0">
                                          <p:val>
                                            <p:strVal val="1+#ppt_w/2"/>
                                          </p:val>
                                        </p:tav>
                                        <p:tav tm="100000">
                                          <p:val>
                                            <p:strVal val="#ppt_x"/>
                                          </p:val>
                                        </p:tav>
                                      </p:tavLst>
                                    </p:anim>
                                    <p:anim calcmode="lin" valueType="num">
                                      <p:cBhvr additive="base">
                                        <p:cTn id="86" dur="500" fill="hold"/>
                                        <p:tgtEl>
                                          <p:spTgt spid="65"/>
                                        </p:tgtEl>
                                        <p:attrNameLst>
                                          <p:attrName>ppt_y</p:attrName>
                                        </p:attrNameLst>
                                      </p:cBhvr>
                                      <p:tavLst>
                                        <p:tav tm="0">
                                          <p:val>
                                            <p:strVal val="0-#ppt_h/2"/>
                                          </p:val>
                                        </p:tav>
                                        <p:tav tm="100000">
                                          <p:val>
                                            <p:strVal val="#ppt_y"/>
                                          </p:val>
                                        </p:tav>
                                      </p:tavLst>
                                    </p:anim>
                                  </p:childTnLst>
                                </p:cTn>
                              </p:par>
                              <p:par>
                                <p:cTn id="87" presetID="2" presetClass="entr" presetSubtype="3" fill="hold"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additive="base">
                                        <p:cTn id="89" dur="500" fill="hold"/>
                                        <p:tgtEl>
                                          <p:spTgt spid="67"/>
                                        </p:tgtEl>
                                        <p:attrNameLst>
                                          <p:attrName>ppt_x</p:attrName>
                                        </p:attrNameLst>
                                      </p:cBhvr>
                                      <p:tavLst>
                                        <p:tav tm="0">
                                          <p:val>
                                            <p:strVal val="1+#ppt_w/2"/>
                                          </p:val>
                                        </p:tav>
                                        <p:tav tm="100000">
                                          <p:val>
                                            <p:strVal val="#ppt_x"/>
                                          </p:val>
                                        </p:tav>
                                      </p:tavLst>
                                    </p:anim>
                                    <p:anim calcmode="lin" valueType="num">
                                      <p:cBhvr additive="base">
                                        <p:cTn id="90" dur="500" fill="hold"/>
                                        <p:tgtEl>
                                          <p:spTgt spid="67"/>
                                        </p:tgtEl>
                                        <p:attrNameLst>
                                          <p:attrName>ppt_y</p:attrName>
                                        </p:attrNameLst>
                                      </p:cBhvr>
                                      <p:tavLst>
                                        <p:tav tm="0">
                                          <p:val>
                                            <p:strVal val="0-#ppt_h/2"/>
                                          </p:val>
                                        </p:tav>
                                        <p:tav tm="100000">
                                          <p:val>
                                            <p:strVal val="#ppt_y"/>
                                          </p:val>
                                        </p:tav>
                                      </p:tavLst>
                                    </p:anim>
                                  </p:childTnLst>
                                </p:cTn>
                              </p:par>
                              <p:par>
                                <p:cTn id="91" presetID="2" presetClass="entr" presetSubtype="3" fill="hold" nodeType="withEffect">
                                  <p:stCondLst>
                                    <p:cond delay="0"/>
                                  </p:stCondLst>
                                  <p:childTnLst>
                                    <p:set>
                                      <p:cBhvr>
                                        <p:cTn id="92" dur="1" fill="hold">
                                          <p:stCondLst>
                                            <p:cond delay="0"/>
                                          </p:stCondLst>
                                        </p:cTn>
                                        <p:tgtEl>
                                          <p:spTgt spid="69"/>
                                        </p:tgtEl>
                                        <p:attrNameLst>
                                          <p:attrName>style.visibility</p:attrName>
                                        </p:attrNameLst>
                                      </p:cBhvr>
                                      <p:to>
                                        <p:strVal val="visible"/>
                                      </p:to>
                                    </p:set>
                                    <p:anim calcmode="lin" valueType="num">
                                      <p:cBhvr additive="base">
                                        <p:cTn id="93" dur="500" fill="hold"/>
                                        <p:tgtEl>
                                          <p:spTgt spid="69"/>
                                        </p:tgtEl>
                                        <p:attrNameLst>
                                          <p:attrName>ppt_x</p:attrName>
                                        </p:attrNameLst>
                                      </p:cBhvr>
                                      <p:tavLst>
                                        <p:tav tm="0">
                                          <p:val>
                                            <p:strVal val="1+#ppt_w/2"/>
                                          </p:val>
                                        </p:tav>
                                        <p:tav tm="100000">
                                          <p:val>
                                            <p:strVal val="#ppt_x"/>
                                          </p:val>
                                        </p:tav>
                                      </p:tavLst>
                                    </p:anim>
                                    <p:anim calcmode="lin" valueType="num">
                                      <p:cBhvr additive="base">
                                        <p:cTn id="94" dur="500" fill="hold"/>
                                        <p:tgtEl>
                                          <p:spTgt spid="69"/>
                                        </p:tgtEl>
                                        <p:attrNameLst>
                                          <p:attrName>ppt_y</p:attrName>
                                        </p:attrNameLst>
                                      </p:cBhvr>
                                      <p:tavLst>
                                        <p:tav tm="0">
                                          <p:val>
                                            <p:strVal val="0-#ppt_h/2"/>
                                          </p:val>
                                        </p:tav>
                                        <p:tav tm="100000">
                                          <p:val>
                                            <p:strVal val="#ppt_y"/>
                                          </p:val>
                                        </p:tav>
                                      </p:tavLst>
                                    </p:anim>
                                  </p:childTnLst>
                                </p:cTn>
                              </p:par>
                              <p:par>
                                <p:cTn id="95" presetID="2" presetClass="entr" presetSubtype="3" fill="hold" nodeType="withEffect">
                                  <p:stCondLst>
                                    <p:cond delay="0"/>
                                  </p:stCondLst>
                                  <p:childTnLst>
                                    <p:set>
                                      <p:cBhvr>
                                        <p:cTn id="96" dur="1" fill="hold">
                                          <p:stCondLst>
                                            <p:cond delay="0"/>
                                          </p:stCondLst>
                                        </p:cTn>
                                        <p:tgtEl>
                                          <p:spTgt spid="71"/>
                                        </p:tgtEl>
                                        <p:attrNameLst>
                                          <p:attrName>style.visibility</p:attrName>
                                        </p:attrNameLst>
                                      </p:cBhvr>
                                      <p:to>
                                        <p:strVal val="visible"/>
                                      </p:to>
                                    </p:set>
                                    <p:anim calcmode="lin" valueType="num">
                                      <p:cBhvr additive="base">
                                        <p:cTn id="97" dur="500" fill="hold"/>
                                        <p:tgtEl>
                                          <p:spTgt spid="71"/>
                                        </p:tgtEl>
                                        <p:attrNameLst>
                                          <p:attrName>ppt_x</p:attrName>
                                        </p:attrNameLst>
                                      </p:cBhvr>
                                      <p:tavLst>
                                        <p:tav tm="0">
                                          <p:val>
                                            <p:strVal val="1+#ppt_w/2"/>
                                          </p:val>
                                        </p:tav>
                                        <p:tav tm="100000">
                                          <p:val>
                                            <p:strVal val="#ppt_x"/>
                                          </p:val>
                                        </p:tav>
                                      </p:tavLst>
                                    </p:anim>
                                    <p:anim calcmode="lin" valueType="num">
                                      <p:cBhvr additive="base">
                                        <p:cTn id="98" dur="500" fill="hold"/>
                                        <p:tgtEl>
                                          <p:spTgt spid="71"/>
                                        </p:tgtEl>
                                        <p:attrNameLst>
                                          <p:attrName>ppt_y</p:attrName>
                                        </p:attrNameLst>
                                      </p:cBhvr>
                                      <p:tavLst>
                                        <p:tav tm="0">
                                          <p:val>
                                            <p:strVal val="0-#ppt_h/2"/>
                                          </p:val>
                                        </p:tav>
                                        <p:tav tm="100000">
                                          <p:val>
                                            <p:strVal val="#ppt_y"/>
                                          </p:val>
                                        </p:tav>
                                      </p:tavLst>
                                    </p:anim>
                                  </p:childTnLst>
                                </p:cTn>
                              </p:par>
                              <p:par>
                                <p:cTn id="99" presetID="2" presetClass="entr" presetSubtype="3" fill="hold" nodeType="withEffect">
                                  <p:stCondLst>
                                    <p:cond delay="0"/>
                                  </p:stCondLst>
                                  <p:childTnLst>
                                    <p:set>
                                      <p:cBhvr>
                                        <p:cTn id="100" dur="1" fill="hold">
                                          <p:stCondLst>
                                            <p:cond delay="0"/>
                                          </p:stCondLst>
                                        </p:cTn>
                                        <p:tgtEl>
                                          <p:spTgt spid="75"/>
                                        </p:tgtEl>
                                        <p:attrNameLst>
                                          <p:attrName>style.visibility</p:attrName>
                                        </p:attrNameLst>
                                      </p:cBhvr>
                                      <p:to>
                                        <p:strVal val="visible"/>
                                      </p:to>
                                    </p:set>
                                    <p:anim calcmode="lin" valueType="num">
                                      <p:cBhvr additive="base">
                                        <p:cTn id="101" dur="500" fill="hold"/>
                                        <p:tgtEl>
                                          <p:spTgt spid="75"/>
                                        </p:tgtEl>
                                        <p:attrNameLst>
                                          <p:attrName>ppt_x</p:attrName>
                                        </p:attrNameLst>
                                      </p:cBhvr>
                                      <p:tavLst>
                                        <p:tav tm="0">
                                          <p:val>
                                            <p:strVal val="1+#ppt_w/2"/>
                                          </p:val>
                                        </p:tav>
                                        <p:tav tm="100000">
                                          <p:val>
                                            <p:strVal val="#ppt_x"/>
                                          </p:val>
                                        </p:tav>
                                      </p:tavLst>
                                    </p:anim>
                                    <p:anim calcmode="lin" valueType="num">
                                      <p:cBhvr additive="base">
                                        <p:cTn id="102" dur="500" fill="hold"/>
                                        <p:tgtEl>
                                          <p:spTgt spid="75"/>
                                        </p:tgtEl>
                                        <p:attrNameLst>
                                          <p:attrName>ppt_y</p:attrName>
                                        </p:attrNameLst>
                                      </p:cBhvr>
                                      <p:tavLst>
                                        <p:tav tm="0">
                                          <p:val>
                                            <p:strVal val="0-#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76">
                                            <p:txEl>
                                              <p:pRg st="0" end="0"/>
                                            </p:txEl>
                                          </p:spTgt>
                                        </p:tgtEl>
                                        <p:attrNameLst>
                                          <p:attrName>style.visibility</p:attrName>
                                        </p:attrNameLst>
                                      </p:cBhvr>
                                      <p:to>
                                        <p:strVal val="visible"/>
                                      </p:to>
                                    </p:set>
                                    <p:animEffect transition="in" filter="fade">
                                      <p:cBhvr>
                                        <p:cTn id="107" dur="2000"/>
                                        <p:tgtEl>
                                          <p:spTgt spid="76">
                                            <p:txEl>
                                              <p:pRg st="0" end="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 presetClass="entr" presetSubtype="1" fill="hold" nodeType="clickEffect">
                                  <p:stCondLst>
                                    <p:cond delay="0"/>
                                  </p:stCondLst>
                                  <p:childTnLst>
                                    <p:set>
                                      <p:cBhvr>
                                        <p:cTn id="111" dur="1" fill="hold">
                                          <p:stCondLst>
                                            <p:cond delay="0"/>
                                          </p:stCondLst>
                                        </p:cTn>
                                        <p:tgtEl>
                                          <p:spTgt spid="38"/>
                                        </p:tgtEl>
                                        <p:attrNameLst>
                                          <p:attrName>style.visibility</p:attrName>
                                        </p:attrNameLst>
                                      </p:cBhvr>
                                      <p:to>
                                        <p:strVal val="visible"/>
                                      </p:to>
                                    </p:set>
                                    <p:anim calcmode="lin" valueType="num">
                                      <p:cBhvr additive="base">
                                        <p:cTn id="112" dur="500" fill="hold"/>
                                        <p:tgtEl>
                                          <p:spTgt spid="38"/>
                                        </p:tgtEl>
                                        <p:attrNameLst>
                                          <p:attrName>ppt_x</p:attrName>
                                        </p:attrNameLst>
                                      </p:cBhvr>
                                      <p:tavLst>
                                        <p:tav tm="0">
                                          <p:val>
                                            <p:strVal val="#ppt_x"/>
                                          </p:val>
                                        </p:tav>
                                        <p:tav tm="100000">
                                          <p:val>
                                            <p:strVal val="#ppt_x"/>
                                          </p:val>
                                        </p:tav>
                                      </p:tavLst>
                                    </p:anim>
                                    <p:anim calcmode="lin" valueType="num">
                                      <p:cBhvr additive="base">
                                        <p:cTn id="113"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40">
                                            <p:txEl>
                                              <p:pRg st="0" end="0"/>
                                            </p:txEl>
                                          </p:spTgt>
                                        </p:tgtEl>
                                        <p:attrNameLst>
                                          <p:attrName>style.visibility</p:attrName>
                                        </p:attrNameLst>
                                      </p:cBhvr>
                                      <p:to>
                                        <p:strVal val="visible"/>
                                      </p:to>
                                    </p:set>
                                    <p:animEffect transition="in" filter="fade">
                                      <p:cBhvr>
                                        <p:cTn id="118" dur="2000"/>
                                        <p:tgtEl>
                                          <p:spTgt spid="40">
                                            <p:txEl>
                                              <p:pRg st="0" end="0"/>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2" presetClass="entr" presetSubtype="1" fill="hold" nodeType="clickEffect">
                                  <p:stCondLst>
                                    <p:cond delay="0"/>
                                  </p:stCondLst>
                                  <p:childTnLst>
                                    <p:set>
                                      <p:cBhvr>
                                        <p:cTn id="122" dur="1" fill="hold">
                                          <p:stCondLst>
                                            <p:cond delay="0"/>
                                          </p:stCondLst>
                                        </p:cTn>
                                        <p:tgtEl>
                                          <p:spTgt spid="47"/>
                                        </p:tgtEl>
                                        <p:attrNameLst>
                                          <p:attrName>style.visibility</p:attrName>
                                        </p:attrNameLst>
                                      </p:cBhvr>
                                      <p:to>
                                        <p:strVal val="visible"/>
                                      </p:to>
                                    </p:set>
                                    <p:anim calcmode="lin" valueType="num">
                                      <p:cBhvr additive="base">
                                        <p:cTn id="123" dur="500" fill="hold"/>
                                        <p:tgtEl>
                                          <p:spTgt spid="47"/>
                                        </p:tgtEl>
                                        <p:attrNameLst>
                                          <p:attrName>ppt_x</p:attrName>
                                        </p:attrNameLst>
                                      </p:cBhvr>
                                      <p:tavLst>
                                        <p:tav tm="0">
                                          <p:val>
                                            <p:strVal val="#ppt_x"/>
                                          </p:val>
                                        </p:tav>
                                        <p:tav tm="100000">
                                          <p:val>
                                            <p:strVal val="#ppt_x"/>
                                          </p:val>
                                        </p:tav>
                                      </p:tavLst>
                                    </p:anim>
                                    <p:anim calcmode="lin" valueType="num">
                                      <p:cBhvr additive="base">
                                        <p:cTn id="124"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96">
                                            <p:txEl>
                                              <p:pRg st="0" end="0"/>
                                            </p:txEl>
                                          </p:spTgt>
                                        </p:tgtEl>
                                        <p:attrNameLst>
                                          <p:attrName>style.visibility</p:attrName>
                                        </p:attrNameLst>
                                      </p:cBhvr>
                                      <p:to>
                                        <p:strVal val="visible"/>
                                      </p:to>
                                    </p:set>
                                    <p:animEffect transition="in" filter="fade">
                                      <p:cBhvr>
                                        <p:cTn id="129" dur="2000"/>
                                        <p:tgtEl>
                                          <p:spTgt spid="96">
                                            <p:txEl>
                                              <p:pRg st="0" end="0"/>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2" presetClass="entr" presetSubtype="1" fill="hold" grpId="0" nodeType="clickEffect">
                                  <p:stCondLst>
                                    <p:cond delay="0"/>
                                  </p:stCondLst>
                                  <p:childTnLst>
                                    <p:set>
                                      <p:cBhvr>
                                        <p:cTn id="133" dur="1" fill="hold">
                                          <p:stCondLst>
                                            <p:cond delay="0"/>
                                          </p:stCondLst>
                                        </p:cTn>
                                        <p:tgtEl>
                                          <p:spTgt spid="98"/>
                                        </p:tgtEl>
                                        <p:attrNameLst>
                                          <p:attrName>style.visibility</p:attrName>
                                        </p:attrNameLst>
                                      </p:cBhvr>
                                      <p:to>
                                        <p:strVal val="visible"/>
                                      </p:to>
                                    </p:set>
                                    <p:anim calcmode="lin" valueType="num">
                                      <p:cBhvr additive="base">
                                        <p:cTn id="134" dur="500" fill="hold"/>
                                        <p:tgtEl>
                                          <p:spTgt spid="98"/>
                                        </p:tgtEl>
                                        <p:attrNameLst>
                                          <p:attrName>ppt_x</p:attrName>
                                        </p:attrNameLst>
                                      </p:cBhvr>
                                      <p:tavLst>
                                        <p:tav tm="0">
                                          <p:val>
                                            <p:strVal val="#ppt_x"/>
                                          </p:val>
                                        </p:tav>
                                        <p:tav tm="100000">
                                          <p:val>
                                            <p:strVal val="#ppt_x"/>
                                          </p:val>
                                        </p:tav>
                                      </p:tavLst>
                                    </p:anim>
                                    <p:anim calcmode="lin" valueType="num">
                                      <p:cBhvr additive="base">
                                        <p:cTn id="135" dur="500" fill="hold"/>
                                        <p:tgtEl>
                                          <p:spTgt spid="98"/>
                                        </p:tgtEl>
                                        <p:attrNameLst>
                                          <p:attrName>ppt_y</p:attrName>
                                        </p:attrNameLst>
                                      </p:cBhvr>
                                      <p:tavLst>
                                        <p:tav tm="0">
                                          <p:val>
                                            <p:strVal val="0-#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107">
                                            <p:txEl>
                                              <p:pRg st="0" end="0"/>
                                            </p:txEl>
                                          </p:spTgt>
                                        </p:tgtEl>
                                        <p:attrNameLst>
                                          <p:attrName>style.visibility</p:attrName>
                                        </p:attrNameLst>
                                      </p:cBhvr>
                                      <p:to>
                                        <p:strVal val="visible"/>
                                      </p:to>
                                    </p:set>
                                    <p:animEffect transition="in" filter="fade">
                                      <p:cBhvr>
                                        <p:cTn id="140" dur="2000"/>
                                        <p:tgtEl>
                                          <p:spTgt spid="107">
                                            <p:txEl>
                                              <p:pRg st="0" end="0"/>
                                            </p:txEl>
                                          </p:spTgt>
                                        </p:tgtEl>
                                      </p:cBhvr>
                                    </p:animEffect>
                                  </p:childTnLst>
                                </p:cTn>
                              </p:par>
                            </p:childTnLst>
                          </p:cTn>
                        </p:par>
                      </p:childTnLst>
                    </p:cTn>
                  </p:par>
                  <p:par>
                    <p:cTn id="141" fill="hold">
                      <p:stCondLst>
                        <p:cond delay="indefinite"/>
                      </p:stCondLst>
                      <p:childTnLst>
                        <p:par>
                          <p:cTn id="142" fill="hold">
                            <p:stCondLst>
                              <p:cond delay="0"/>
                            </p:stCondLst>
                            <p:childTnLst>
                              <p:par>
                                <p:cTn id="143" presetID="2" presetClass="entr" presetSubtype="1" fill="hold" nodeType="clickEffect">
                                  <p:stCondLst>
                                    <p:cond delay="0"/>
                                  </p:stCondLst>
                                  <p:childTnLst>
                                    <p:set>
                                      <p:cBhvr>
                                        <p:cTn id="144" dur="1" fill="hold">
                                          <p:stCondLst>
                                            <p:cond delay="0"/>
                                          </p:stCondLst>
                                        </p:cTn>
                                        <p:tgtEl>
                                          <p:spTgt spid="108"/>
                                        </p:tgtEl>
                                        <p:attrNameLst>
                                          <p:attrName>style.visibility</p:attrName>
                                        </p:attrNameLst>
                                      </p:cBhvr>
                                      <p:to>
                                        <p:strVal val="visible"/>
                                      </p:to>
                                    </p:set>
                                    <p:anim calcmode="lin" valueType="num">
                                      <p:cBhvr additive="base">
                                        <p:cTn id="145" dur="500" fill="hold"/>
                                        <p:tgtEl>
                                          <p:spTgt spid="108"/>
                                        </p:tgtEl>
                                        <p:attrNameLst>
                                          <p:attrName>ppt_x</p:attrName>
                                        </p:attrNameLst>
                                      </p:cBhvr>
                                      <p:tavLst>
                                        <p:tav tm="0">
                                          <p:val>
                                            <p:strVal val="#ppt_x"/>
                                          </p:val>
                                        </p:tav>
                                        <p:tav tm="100000">
                                          <p:val>
                                            <p:strVal val="#ppt_x"/>
                                          </p:val>
                                        </p:tav>
                                      </p:tavLst>
                                    </p:anim>
                                    <p:anim calcmode="lin" valueType="num">
                                      <p:cBhvr additive="base">
                                        <p:cTn id="146" dur="500" fill="hold"/>
                                        <p:tgtEl>
                                          <p:spTgt spid="108"/>
                                        </p:tgtEl>
                                        <p:attrNameLst>
                                          <p:attrName>ppt_y</p:attrName>
                                        </p:attrNameLst>
                                      </p:cBhvr>
                                      <p:tavLst>
                                        <p:tav tm="0">
                                          <p:val>
                                            <p:strVal val="0-#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109">
                                            <p:txEl>
                                              <p:pRg st="0" end="0"/>
                                            </p:txEl>
                                          </p:spTgt>
                                        </p:tgtEl>
                                        <p:attrNameLst>
                                          <p:attrName>style.visibility</p:attrName>
                                        </p:attrNameLst>
                                      </p:cBhvr>
                                      <p:to>
                                        <p:strVal val="visible"/>
                                      </p:to>
                                    </p:set>
                                    <p:animEffect transition="in" filter="fade">
                                      <p:cBhvr>
                                        <p:cTn id="151" dur="2000"/>
                                        <p:tgtEl>
                                          <p:spTgt spid="109">
                                            <p:txEl>
                                              <p:pRg st="0" end="0"/>
                                            </p:txEl>
                                          </p:spTgt>
                                        </p:tgtEl>
                                      </p:cBhvr>
                                    </p:animEffect>
                                  </p:childTnLst>
                                </p:cTn>
                              </p:par>
                            </p:childTnLst>
                          </p:cTn>
                        </p:par>
                      </p:childTnLst>
                    </p:cTn>
                  </p:par>
                  <p:par>
                    <p:cTn id="152" fill="hold">
                      <p:stCondLst>
                        <p:cond delay="indefinite"/>
                      </p:stCondLst>
                      <p:childTnLst>
                        <p:par>
                          <p:cTn id="153" fill="hold">
                            <p:stCondLst>
                              <p:cond delay="0"/>
                            </p:stCondLst>
                            <p:childTnLst>
                              <p:par>
                                <p:cTn id="154" presetID="2" presetClass="entr" presetSubtype="9" fill="hold" nodeType="clickEffect">
                                  <p:stCondLst>
                                    <p:cond delay="0"/>
                                  </p:stCondLst>
                                  <p:childTnLst>
                                    <p:set>
                                      <p:cBhvr>
                                        <p:cTn id="155" dur="1" fill="hold">
                                          <p:stCondLst>
                                            <p:cond delay="0"/>
                                          </p:stCondLst>
                                        </p:cTn>
                                        <p:tgtEl>
                                          <p:spTgt spid="103"/>
                                        </p:tgtEl>
                                        <p:attrNameLst>
                                          <p:attrName>style.visibility</p:attrName>
                                        </p:attrNameLst>
                                      </p:cBhvr>
                                      <p:to>
                                        <p:strVal val="visible"/>
                                      </p:to>
                                    </p:set>
                                    <p:anim calcmode="lin" valueType="num">
                                      <p:cBhvr additive="base">
                                        <p:cTn id="156" dur="500" fill="hold"/>
                                        <p:tgtEl>
                                          <p:spTgt spid="103"/>
                                        </p:tgtEl>
                                        <p:attrNameLst>
                                          <p:attrName>ppt_x</p:attrName>
                                        </p:attrNameLst>
                                      </p:cBhvr>
                                      <p:tavLst>
                                        <p:tav tm="0">
                                          <p:val>
                                            <p:strVal val="0-#ppt_w/2"/>
                                          </p:val>
                                        </p:tav>
                                        <p:tav tm="100000">
                                          <p:val>
                                            <p:strVal val="#ppt_x"/>
                                          </p:val>
                                        </p:tav>
                                      </p:tavLst>
                                    </p:anim>
                                    <p:anim calcmode="lin" valueType="num">
                                      <p:cBhvr additive="base">
                                        <p:cTn id="157" dur="500" fill="hold"/>
                                        <p:tgtEl>
                                          <p:spTgt spid="103"/>
                                        </p:tgtEl>
                                        <p:attrNameLst>
                                          <p:attrName>ppt_y</p:attrName>
                                        </p:attrNameLst>
                                      </p:cBhvr>
                                      <p:tavLst>
                                        <p:tav tm="0">
                                          <p:val>
                                            <p:strVal val="0-#ppt_h/2"/>
                                          </p:val>
                                        </p:tav>
                                        <p:tav tm="100000">
                                          <p:val>
                                            <p:strVal val="#ppt_y"/>
                                          </p:val>
                                        </p:tav>
                                      </p:tavLst>
                                    </p:anim>
                                  </p:childTnLst>
                                </p:cTn>
                              </p:par>
                              <p:par>
                                <p:cTn id="158" presetID="2" presetClass="entr" presetSubtype="9" fill="hold" nodeType="withEffect">
                                  <p:stCondLst>
                                    <p:cond delay="0"/>
                                  </p:stCondLst>
                                  <p:childTnLst>
                                    <p:set>
                                      <p:cBhvr>
                                        <p:cTn id="159" dur="1" fill="hold">
                                          <p:stCondLst>
                                            <p:cond delay="0"/>
                                          </p:stCondLst>
                                        </p:cTn>
                                        <p:tgtEl>
                                          <p:spTgt spid="105"/>
                                        </p:tgtEl>
                                        <p:attrNameLst>
                                          <p:attrName>style.visibility</p:attrName>
                                        </p:attrNameLst>
                                      </p:cBhvr>
                                      <p:to>
                                        <p:strVal val="visible"/>
                                      </p:to>
                                    </p:set>
                                    <p:anim calcmode="lin" valueType="num">
                                      <p:cBhvr additive="base">
                                        <p:cTn id="160" dur="500" fill="hold"/>
                                        <p:tgtEl>
                                          <p:spTgt spid="105"/>
                                        </p:tgtEl>
                                        <p:attrNameLst>
                                          <p:attrName>ppt_x</p:attrName>
                                        </p:attrNameLst>
                                      </p:cBhvr>
                                      <p:tavLst>
                                        <p:tav tm="0">
                                          <p:val>
                                            <p:strVal val="0-#ppt_w/2"/>
                                          </p:val>
                                        </p:tav>
                                        <p:tav tm="100000">
                                          <p:val>
                                            <p:strVal val="#ppt_x"/>
                                          </p:val>
                                        </p:tav>
                                      </p:tavLst>
                                    </p:anim>
                                    <p:anim calcmode="lin" valueType="num">
                                      <p:cBhvr additive="base">
                                        <p:cTn id="161" dur="500" fill="hold"/>
                                        <p:tgtEl>
                                          <p:spTgt spid="105"/>
                                        </p:tgtEl>
                                        <p:attrNameLst>
                                          <p:attrName>ppt_y</p:attrName>
                                        </p:attrNameLst>
                                      </p:cBhvr>
                                      <p:tavLst>
                                        <p:tav tm="0">
                                          <p:val>
                                            <p:strVal val="0-#ppt_h/2"/>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0" nodeType="clickEffect">
                                  <p:stCondLst>
                                    <p:cond delay="0"/>
                                  </p:stCondLst>
                                  <p:childTnLst>
                                    <p:set>
                                      <p:cBhvr>
                                        <p:cTn id="165" dur="1" fill="hold">
                                          <p:stCondLst>
                                            <p:cond delay="0"/>
                                          </p:stCondLst>
                                        </p:cTn>
                                        <p:tgtEl>
                                          <p:spTgt spid="106">
                                            <p:txEl>
                                              <p:pRg st="0" end="0"/>
                                            </p:txEl>
                                          </p:spTgt>
                                        </p:tgtEl>
                                        <p:attrNameLst>
                                          <p:attrName>style.visibility</p:attrName>
                                        </p:attrNameLst>
                                      </p:cBhvr>
                                      <p:to>
                                        <p:strVal val="visible"/>
                                      </p:to>
                                    </p:set>
                                    <p:animEffect transition="in" filter="fade">
                                      <p:cBhvr>
                                        <p:cTn id="166" dur="2000"/>
                                        <p:tgtEl>
                                          <p:spTgt spid="106">
                                            <p:txEl>
                                              <p:pRg st="0" end="0"/>
                                            </p:txEl>
                                          </p:spTgt>
                                        </p:tgtEl>
                                      </p:cBhvr>
                                    </p:animEffect>
                                  </p:childTnLst>
                                </p:cTn>
                              </p:par>
                            </p:childTnLst>
                          </p:cTn>
                        </p:par>
                      </p:childTnLst>
                    </p:cTn>
                  </p:par>
                  <p:par>
                    <p:cTn id="167" fill="hold">
                      <p:stCondLst>
                        <p:cond delay="indefinite"/>
                      </p:stCondLst>
                      <p:childTnLst>
                        <p:par>
                          <p:cTn id="168" fill="hold">
                            <p:stCondLst>
                              <p:cond delay="0"/>
                            </p:stCondLst>
                            <p:childTnLst>
                              <p:par>
                                <p:cTn id="169" presetID="2" presetClass="entr" presetSubtype="8" fill="hold" nodeType="click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500" fill="hold"/>
                                        <p:tgtEl>
                                          <p:spTgt spid="89"/>
                                        </p:tgtEl>
                                        <p:attrNameLst>
                                          <p:attrName>ppt_x</p:attrName>
                                        </p:attrNameLst>
                                      </p:cBhvr>
                                      <p:tavLst>
                                        <p:tav tm="0">
                                          <p:val>
                                            <p:strVal val="0-#ppt_w/2"/>
                                          </p:val>
                                        </p:tav>
                                        <p:tav tm="100000">
                                          <p:val>
                                            <p:strVal val="#ppt_x"/>
                                          </p:val>
                                        </p:tav>
                                      </p:tavLst>
                                    </p:anim>
                                    <p:anim calcmode="lin" valueType="num">
                                      <p:cBhvr additive="base">
                                        <p:cTn id="172" dur="500" fill="hold"/>
                                        <p:tgtEl>
                                          <p:spTgt spid="89"/>
                                        </p:tgtEl>
                                        <p:attrNameLst>
                                          <p:attrName>ppt_y</p:attrName>
                                        </p:attrNameLst>
                                      </p:cBhvr>
                                      <p:tavLst>
                                        <p:tav tm="0">
                                          <p:val>
                                            <p:strVal val="#ppt_y"/>
                                          </p:val>
                                        </p:tav>
                                        <p:tav tm="100000">
                                          <p:val>
                                            <p:strVal val="#ppt_y"/>
                                          </p:val>
                                        </p:tav>
                                      </p:tavLst>
                                    </p:anim>
                                  </p:childTnLst>
                                </p:cTn>
                              </p:par>
                              <p:par>
                                <p:cTn id="173" presetID="2" presetClass="entr" presetSubtype="8" fill="hold" nodeType="withEffect">
                                  <p:stCondLst>
                                    <p:cond delay="0"/>
                                  </p:stCondLst>
                                  <p:childTnLst>
                                    <p:set>
                                      <p:cBhvr>
                                        <p:cTn id="174" dur="1" fill="hold">
                                          <p:stCondLst>
                                            <p:cond delay="0"/>
                                          </p:stCondLst>
                                        </p:cTn>
                                        <p:tgtEl>
                                          <p:spTgt spid="87"/>
                                        </p:tgtEl>
                                        <p:attrNameLst>
                                          <p:attrName>style.visibility</p:attrName>
                                        </p:attrNameLst>
                                      </p:cBhvr>
                                      <p:to>
                                        <p:strVal val="visible"/>
                                      </p:to>
                                    </p:set>
                                    <p:anim calcmode="lin" valueType="num">
                                      <p:cBhvr additive="base">
                                        <p:cTn id="175" dur="500" fill="hold"/>
                                        <p:tgtEl>
                                          <p:spTgt spid="87"/>
                                        </p:tgtEl>
                                        <p:attrNameLst>
                                          <p:attrName>ppt_x</p:attrName>
                                        </p:attrNameLst>
                                      </p:cBhvr>
                                      <p:tavLst>
                                        <p:tav tm="0">
                                          <p:val>
                                            <p:strVal val="0-#ppt_w/2"/>
                                          </p:val>
                                        </p:tav>
                                        <p:tav tm="100000">
                                          <p:val>
                                            <p:strVal val="#ppt_x"/>
                                          </p:val>
                                        </p:tav>
                                      </p:tavLst>
                                    </p:anim>
                                    <p:anim calcmode="lin" valueType="num">
                                      <p:cBhvr additive="base">
                                        <p:cTn id="176" dur="500" fill="hold"/>
                                        <p:tgtEl>
                                          <p:spTgt spid="87"/>
                                        </p:tgtEl>
                                        <p:attrNameLst>
                                          <p:attrName>ppt_y</p:attrName>
                                        </p:attrNameLst>
                                      </p:cBhvr>
                                      <p:tavLst>
                                        <p:tav tm="0">
                                          <p:val>
                                            <p:strVal val="#ppt_y"/>
                                          </p:val>
                                        </p:tav>
                                        <p:tav tm="100000">
                                          <p:val>
                                            <p:strVal val="#ppt_y"/>
                                          </p:val>
                                        </p:tav>
                                      </p:tavLst>
                                    </p:anim>
                                  </p:childTnLst>
                                </p:cTn>
                              </p:par>
                              <p:par>
                                <p:cTn id="177" presetID="2" presetClass="entr" presetSubtype="8" fill="hold" nodeType="withEffect">
                                  <p:stCondLst>
                                    <p:cond delay="0"/>
                                  </p:stCondLst>
                                  <p:childTnLst>
                                    <p:set>
                                      <p:cBhvr>
                                        <p:cTn id="178" dur="1" fill="hold">
                                          <p:stCondLst>
                                            <p:cond delay="0"/>
                                          </p:stCondLst>
                                        </p:cTn>
                                        <p:tgtEl>
                                          <p:spTgt spid="83"/>
                                        </p:tgtEl>
                                        <p:attrNameLst>
                                          <p:attrName>style.visibility</p:attrName>
                                        </p:attrNameLst>
                                      </p:cBhvr>
                                      <p:to>
                                        <p:strVal val="visible"/>
                                      </p:to>
                                    </p:set>
                                    <p:anim calcmode="lin" valueType="num">
                                      <p:cBhvr additive="base">
                                        <p:cTn id="179" dur="500" fill="hold"/>
                                        <p:tgtEl>
                                          <p:spTgt spid="83"/>
                                        </p:tgtEl>
                                        <p:attrNameLst>
                                          <p:attrName>ppt_x</p:attrName>
                                        </p:attrNameLst>
                                      </p:cBhvr>
                                      <p:tavLst>
                                        <p:tav tm="0">
                                          <p:val>
                                            <p:strVal val="0-#ppt_w/2"/>
                                          </p:val>
                                        </p:tav>
                                        <p:tav tm="100000">
                                          <p:val>
                                            <p:strVal val="#ppt_x"/>
                                          </p:val>
                                        </p:tav>
                                      </p:tavLst>
                                    </p:anim>
                                    <p:anim calcmode="lin" valueType="num">
                                      <p:cBhvr additive="base">
                                        <p:cTn id="180" dur="500" fill="hold"/>
                                        <p:tgtEl>
                                          <p:spTgt spid="83"/>
                                        </p:tgtEl>
                                        <p:attrNameLst>
                                          <p:attrName>ppt_y</p:attrName>
                                        </p:attrNameLst>
                                      </p:cBhvr>
                                      <p:tavLst>
                                        <p:tav tm="0">
                                          <p:val>
                                            <p:strVal val="#ppt_y"/>
                                          </p:val>
                                        </p:tav>
                                        <p:tav tm="100000">
                                          <p:val>
                                            <p:strVal val="#ppt_y"/>
                                          </p:val>
                                        </p:tav>
                                      </p:tavLst>
                                    </p:anim>
                                  </p:childTnLst>
                                </p:cTn>
                              </p:par>
                              <p:par>
                                <p:cTn id="181" presetID="2" presetClass="entr" presetSubtype="8" fill="hold" nodeType="withEffect">
                                  <p:stCondLst>
                                    <p:cond delay="0"/>
                                  </p:stCondLst>
                                  <p:childTnLst>
                                    <p:set>
                                      <p:cBhvr>
                                        <p:cTn id="182" dur="1" fill="hold">
                                          <p:stCondLst>
                                            <p:cond delay="0"/>
                                          </p:stCondLst>
                                        </p:cTn>
                                        <p:tgtEl>
                                          <p:spTgt spid="85"/>
                                        </p:tgtEl>
                                        <p:attrNameLst>
                                          <p:attrName>style.visibility</p:attrName>
                                        </p:attrNameLst>
                                      </p:cBhvr>
                                      <p:to>
                                        <p:strVal val="visible"/>
                                      </p:to>
                                    </p:set>
                                    <p:anim calcmode="lin" valueType="num">
                                      <p:cBhvr additive="base">
                                        <p:cTn id="183" dur="500" fill="hold"/>
                                        <p:tgtEl>
                                          <p:spTgt spid="85"/>
                                        </p:tgtEl>
                                        <p:attrNameLst>
                                          <p:attrName>ppt_x</p:attrName>
                                        </p:attrNameLst>
                                      </p:cBhvr>
                                      <p:tavLst>
                                        <p:tav tm="0">
                                          <p:val>
                                            <p:strVal val="0-#ppt_w/2"/>
                                          </p:val>
                                        </p:tav>
                                        <p:tav tm="100000">
                                          <p:val>
                                            <p:strVal val="#ppt_x"/>
                                          </p:val>
                                        </p:tav>
                                      </p:tavLst>
                                    </p:anim>
                                    <p:anim calcmode="lin" valueType="num">
                                      <p:cBhvr additive="base">
                                        <p:cTn id="184" dur="500" fill="hold"/>
                                        <p:tgtEl>
                                          <p:spTgt spid="85"/>
                                        </p:tgtEl>
                                        <p:attrNameLst>
                                          <p:attrName>ppt_y</p:attrName>
                                        </p:attrNameLst>
                                      </p:cBhvr>
                                      <p:tavLst>
                                        <p:tav tm="0">
                                          <p:val>
                                            <p:strVal val="#ppt_y"/>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grpId="0" nodeType="clickEffect">
                                  <p:stCondLst>
                                    <p:cond delay="0"/>
                                  </p:stCondLst>
                                  <p:childTnLst>
                                    <p:set>
                                      <p:cBhvr>
                                        <p:cTn id="188" dur="1" fill="hold">
                                          <p:stCondLst>
                                            <p:cond delay="0"/>
                                          </p:stCondLst>
                                        </p:cTn>
                                        <p:tgtEl>
                                          <p:spTgt spid="101">
                                            <p:txEl>
                                              <p:pRg st="0" end="0"/>
                                            </p:txEl>
                                          </p:spTgt>
                                        </p:tgtEl>
                                        <p:attrNameLst>
                                          <p:attrName>style.visibility</p:attrName>
                                        </p:attrNameLst>
                                      </p:cBhvr>
                                      <p:to>
                                        <p:strVal val="visible"/>
                                      </p:to>
                                    </p:set>
                                    <p:animEffect transition="in" filter="fade">
                                      <p:cBhvr>
                                        <p:cTn id="189" dur="2000"/>
                                        <p:tgtEl>
                                          <p:spTgt spid="1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P spid="44" grpId="0" build="allAtOnce"/>
      <p:bldP spid="49" grpId="0" build="allAtOnce"/>
      <p:bldP spid="76" grpId="0" build="allAtOnce"/>
      <p:bldP spid="81" grpId="0" build="allAtOnce"/>
      <p:bldP spid="101" grpId="0" build="allAtOnce"/>
      <p:bldP spid="106" grpId="0" build="allAtOnce"/>
      <p:bldP spid="109" grpId="0" build="allAtOnce"/>
      <p:bldP spid="40" grpId="0" build="allAtOnce"/>
      <p:bldP spid="96" grpId="0" build="allAtOnce"/>
      <p:bldP spid="98" grpId="0" animBg="1"/>
      <p:bldP spid="107"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00034" y="2143116"/>
            <a:ext cx="8229600" cy="4525963"/>
          </a:xfrm>
        </p:spPr>
        <p:txBody>
          <a:bodyPr/>
          <a:lstStyle/>
          <a:p>
            <a:pPr>
              <a:buNone/>
            </a:pPr>
            <a:endParaRPr lang="de-CH" b="1" u="sng" dirty="0" smtClean="0"/>
          </a:p>
          <a:p>
            <a:pPr>
              <a:buNone/>
            </a:pPr>
            <a:r>
              <a:rPr lang="de-CH" b="1" u="sng" dirty="0" smtClean="0"/>
              <a:t>CPU-Sockel: </a:t>
            </a:r>
          </a:p>
          <a:p>
            <a:pPr>
              <a:buNone/>
            </a:pPr>
            <a:endParaRPr lang="de-CH" b="1" u="sng" dirty="0" smtClean="0"/>
          </a:p>
          <a:p>
            <a:pPr>
              <a:buNone/>
            </a:pPr>
            <a:r>
              <a:rPr lang="de-CH" sz="1800" dirty="0" smtClean="0"/>
              <a:t>	Der CPU-Sockel (CPU= Central Processing Unit) ist der Steckplatz für das „Gehirn“ des Computers, den Prozessor.</a:t>
            </a:r>
            <a:br>
              <a:rPr lang="de-CH" sz="1800" dirty="0" smtClean="0"/>
            </a:br>
            <a:r>
              <a:rPr lang="de-CH" sz="1800" dirty="0" smtClean="0"/>
              <a:t>Die Einheitlichkeit eines CPU-Sockels ermöglicht bei einem Defekt des Prozessors einen Austausch durch einen neuen Prozessor. </a:t>
            </a:r>
            <a:br>
              <a:rPr lang="de-CH" sz="1800" dirty="0" smtClean="0"/>
            </a:br>
            <a:r>
              <a:rPr lang="de-CH" sz="1800" dirty="0" smtClean="0"/>
              <a:t>Ebenso gibt es die Möglichkeit Rechnersysteme unterschiedlicher Leistung und unterschiedlicher Preise anzubieten.</a:t>
            </a:r>
          </a:p>
          <a:p>
            <a:pPr>
              <a:buNone/>
            </a:pPr>
            <a:endParaRPr lang="de-CH" b="1" u="sng" dirty="0" smtClean="0"/>
          </a:p>
          <a:p>
            <a:pPr>
              <a:buNone/>
            </a:pPr>
            <a:endParaRPr lang="de-CH" sz="1800" b="1" u="sng" dirty="0" smtClean="0"/>
          </a:p>
        </p:txBody>
      </p:sp>
      <p:sp>
        <p:nvSpPr>
          <p:cNvPr id="4" name="Foliennummernplatzhalter 3"/>
          <p:cNvSpPr>
            <a:spLocks noGrp="1"/>
          </p:cNvSpPr>
          <p:nvPr>
            <p:ph type="sldNum" sz="quarter" idx="12"/>
          </p:nvPr>
        </p:nvSpPr>
        <p:spPr/>
        <p:txBody>
          <a:bodyPr/>
          <a:lstStyle/>
          <a:p>
            <a:fld id="{3C79B273-ADDB-4A2F-AF5D-5D2F2AA24CD4}" type="slidenum">
              <a:rPr lang="de-CH" b="1" smtClean="0">
                <a:solidFill>
                  <a:schemeClr val="accent2">
                    <a:lumMod val="75000"/>
                  </a:schemeClr>
                </a:solidFill>
              </a:rPr>
              <a:pPr/>
              <a:t>4</a:t>
            </a:fld>
            <a:endParaRPr lang="de-CH" b="1" dirty="0" smtClean="0">
              <a:solidFill>
                <a:schemeClr val="accent2">
                  <a:lumMod val="75000"/>
                </a:schemeClr>
              </a:solidFill>
            </a:endParaRPr>
          </a:p>
          <a:p>
            <a:endParaRPr lang="de-CH" b="1" dirty="0">
              <a:solidFill>
                <a:schemeClr val="accent2">
                  <a:lumMod val="75000"/>
                </a:schemeClr>
              </a:solidFill>
            </a:endParaRPr>
          </a:p>
        </p:txBody>
      </p:sp>
      <p:pic>
        <p:nvPicPr>
          <p:cNvPr id="7" name="Grafik 6"/>
          <p:cNvPicPr/>
          <p:nvPr/>
        </p:nvPicPr>
        <p:blipFill>
          <a:blip r:embed="rId3" cstate="print"/>
          <a:srcRect/>
          <a:stretch>
            <a:fillRect/>
          </a:stretch>
        </p:blipFill>
        <p:spPr bwMode="auto">
          <a:xfrm>
            <a:off x="3357554" y="142852"/>
            <a:ext cx="4323487" cy="34684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None/>
            </a:pPr>
            <a:r>
              <a:rPr lang="de-CH" dirty="0" smtClean="0"/>
              <a:t/>
            </a:r>
            <a:br>
              <a:rPr lang="de-CH" dirty="0" smtClean="0"/>
            </a:br>
            <a:r>
              <a:rPr lang="de-CH" b="1" u="sng" dirty="0" smtClean="0"/>
              <a:t>CPU:</a:t>
            </a:r>
          </a:p>
          <a:p>
            <a:pPr>
              <a:buNone/>
            </a:pPr>
            <a:endParaRPr lang="de-CH" dirty="0" smtClean="0"/>
          </a:p>
          <a:p>
            <a:pPr>
              <a:buNone/>
            </a:pPr>
            <a:r>
              <a:rPr lang="de-CH" sz="1800" dirty="0" smtClean="0"/>
              <a:t>	Der Mikroprozessor ist das eigentliche Herzstück des Computers, welches für die Ausführung der Programme sowie für die zentrale Steuerung und Verwaltung der Hardware zuständig ist.</a:t>
            </a:r>
            <a:br>
              <a:rPr lang="de-CH" sz="1800" dirty="0" smtClean="0"/>
            </a:br>
            <a:r>
              <a:rPr lang="de-CH" sz="1800" dirty="0" smtClean="0"/>
              <a:t>Viele Computer besitzen momentan immer noch 1 Prozessor, jedoch gibt es bereits bis zu 4-kernige Prozessoren, welches eine 4-fache Leistung bedeutet (!).</a:t>
            </a:r>
            <a:br>
              <a:rPr lang="de-CH" sz="1800" dirty="0" smtClean="0"/>
            </a:br>
            <a:r>
              <a:rPr lang="de-CH" sz="1800" dirty="0" smtClean="0"/>
              <a:t>Wichtig bei den „mehrkernigen“ Prozessoren ist, dass das Betriebssystem dies auch unterstützt. </a:t>
            </a:r>
            <a:endParaRPr lang="de-CH" sz="1800" dirty="0"/>
          </a:p>
        </p:txBody>
      </p:sp>
      <p:sp>
        <p:nvSpPr>
          <p:cNvPr id="4" name="Foliennummernplatzhalter 3"/>
          <p:cNvSpPr>
            <a:spLocks noGrp="1"/>
          </p:cNvSpPr>
          <p:nvPr>
            <p:ph type="sldNum" sz="quarter" idx="12"/>
          </p:nvPr>
        </p:nvSpPr>
        <p:spPr/>
        <p:txBody>
          <a:bodyPr/>
          <a:lstStyle/>
          <a:p>
            <a:fld id="{02303A72-B7F6-43AD-B4A9-22C0BB6BF5FA}" type="slidenum">
              <a:rPr lang="de-CH" smtClean="0"/>
              <a:pPr/>
              <a:t>5</a:t>
            </a:fld>
            <a:endParaRPr lang="de-CH"/>
          </a:p>
        </p:txBody>
      </p:sp>
      <p:pic>
        <p:nvPicPr>
          <p:cNvPr id="7" name="Grafik 6" descr="CPU.png"/>
          <p:cNvPicPr>
            <a:picLocks noChangeAspect="1"/>
          </p:cNvPicPr>
          <p:nvPr/>
        </p:nvPicPr>
        <p:blipFill>
          <a:blip r:embed="rId2" cstate="print"/>
          <a:stretch>
            <a:fillRect/>
          </a:stretch>
        </p:blipFill>
        <p:spPr>
          <a:xfrm>
            <a:off x="3286116" y="214290"/>
            <a:ext cx="3298222" cy="273734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None/>
            </a:pPr>
            <a:r>
              <a:rPr lang="de-CH" b="1" u="sng" dirty="0" smtClean="0"/>
              <a:t>Peripheriegeräte:</a:t>
            </a:r>
          </a:p>
          <a:p>
            <a:pPr>
              <a:buNone/>
            </a:pPr>
            <a:endParaRPr lang="de-CH" b="1" u="sng" dirty="0" smtClean="0"/>
          </a:p>
          <a:p>
            <a:pPr>
              <a:buNone/>
            </a:pPr>
            <a:r>
              <a:rPr lang="de-CH" sz="1800" dirty="0" smtClean="0"/>
              <a:t>	Peripherieanschlüsse sind Anschlüsse die Ein-, Ausgabe- und Massenspeichergeräte mit der Hauptplatine verbinden.</a:t>
            </a:r>
            <a:br>
              <a:rPr lang="de-CH" sz="1800" dirty="0" smtClean="0"/>
            </a:br>
            <a:r>
              <a:rPr lang="de-CH" sz="1800" dirty="0" smtClean="0"/>
              <a:t>Peripheriegeräte sind Komponente welche sich nicht direkt auf</a:t>
            </a:r>
            <a:br>
              <a:rPr lang="de-CH" sz="1800" dirty="0" smtClean="0"/>
            </a:br>
            <a:r>
              <a:rPr lang="de-CH" sz="1800" dirty="0" smtClean="0"/>
              <a:t>dem Mainboard befinden.</a:t>
            </a:r>
            <a:br>
              <a:rPr lang="de-CH" sz="1800" dirty="0" smtClean="0"/>
            </a:br>
            <a:r>
              <a:rPr lang="de-CH" sz="1800" dirty="0" smtClean="0"/>
              <a:t>Zum Beispiel Maus, Tastatur, Bildschirm und Drucker.</a:t>
            </a:r>
            <a:br>
              <a:rPr lang="de-CH" sz="1800" dirty="0" smtClean="0"/>
            </a:br>
            <a:r>
              <a:rPr lang="de-CH" sz="1800" dirty="0" smtClean="0"/>
              <a:t>Bildschirm und Drucker sind Ausgabegeräte hingegen</a:t>
            </a:r>
            <a:br>
              <a:rPr lang="de-CH" sz="1800" dirty="0" smtClean="0"/>
            </a:br>
            <a:r>
              <a:rPr lang="de-CH" sz="1800" dirty="0" smtClean="0"/>
              <a:t>Maus und Tastatur sind Eingabegeräte.</a:t>
            </a:r>
          </a:p>
          <a:p>
            <a:pPr>
              <a:buNone/>
            </a:pPr>
            <a:endParaRPr lang="de-CH" sz="1800" dirty="0"/>
          </a:p>
        </p:txBody>
      </p:sp>
      <p:sp>
        <p:nvSpPr>
          <p:cNvPr id="4" name="Foliennummernplatzhalter 3"/>
          <p:cNvSpPr>
            <a:spLocks noGrp="1"/>
          </p:cNvSpPr>
          <p:nvPr>
            <p:ph type="sldNum" sz="quarter" idx="12"/>
          </p:nvPr>
        </p:nvSpPr>
        <p:spPr/>
        <p:txBody>
          <a:bodyPr/>
          <a:lstStyle/>
          <a:p>
            <a:fld id="{02303A72-B7F6-43AD-B4A9-22C0BB6BF5FA}" type="slidenum">
              <a:rPr lang="de-CH" smtClean="0"/>
              <a:pPr/>
              <a:t>6</a:t>
            </a:fld>
            <a:endParaRPr lang="de-CH"/>
          </a:p>
        </p:txBody>
      </p:sp>
      <p:pic>
        <p:nvPicPr>
          <p:cNvPr id="5" name="Grafik 4"/>
          <p:cNvPicPr/>
          <p:nvPr/>
        </p:nvPicPr>
        <p:blipFill>
          <a:blip r:embed="rId2" cstate="print"/>
          <a:srcRect/>
          <a:stretch>
            <a:fillRect/>
          </a:stretch>
        </p:blipFill>
        <p:spPr bwMode="auto">
          <a:xfrm>
            <a:off x="7000892" y="285728"/>
            <a:ext cx="1991415" cy="63774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71472" y="1643050"/>
            <a:ext cx="8229600" cy="4525963"/>
          </a:xfrm>
        </p:spPr>
        <p:txBody>
          <a:bodyPr>
            <a:normAutofit fontScale="25000" lnSpcReduction="20000"/>
          </a:bodyPr>
          <a:lstStyle/>
          <a:p>
            <a:pPr>
              <a:buNone/>
            </a:pPr>
            <a:r>
              <a:rPr lang="de-CH" sz="9800" b="1" u="sng" dirty="0" smtClean="0"/>
              <a:t>ATX-Format:</a:t>
            </a:r>
            <a:r>
              <a:rPr lang="de-CH" sz="9800" dirty="0" smtClean="0"/>
              <a:t>	</a:t>
            </a:r>
          </a:p>
          <a:p>
            <a:pPr>
              <a:buNone/>
            </a:pPr>
            <a:endParaRPr lang="de-CH" sz="12800" dirty="0" smtClean="0"/>
          </a:p>
          <a:p>
            <a:pPr>
              <a:buNone/>
            </a:pPr>
            <a:endParaRPr lang="de-CH" dirty="0" smtClean="0"/>
          </a:p>
          <a:p>
            <a:pPr>
              <a:buNone/>
            </a:pPr>
            <a:r>
              <a:rPr lang="de-CH" sz="7200" dirty="0" smtClean="0"/>
              <a:t>	An </a:t>
            </a:r>
            <a:r>
              <a:rPr lang="de-CH" sz="7200" dirty="0" smtClean="0"/>
              <a:t>den ATX-Stromanschlüsse wird das Netzteil angeschlossen, welches die gesamten Computerteile mit Strom versorgt.</a:t>
            </a:r>
          </a:p>
          <a:p>
            <a:pPr>
              <a:buNone/>
            </a:pPr>
            <a:r>
              <a:rPr lang="en-US" sz="7200" dirty="0" smtClean="0"/>
              <a:t>	ATX </a:t>
            </a:r>
            <a:r>
              <a:rPr lang="en-US" sz="7200" dirty="0" err="1" smtClean="0"/>
              <a:t>bedeutet</a:t>
            </a:r>
            <a:r>
              <a:rPr lang="en-US" sz="7200" dirty="0" smtClean="0"/>
              <a:t> Advanced Technology Extended. </a:t>
            </a:r>
            <a:r>
              <a:rPr lang="de-CH" sz="7200" dirty="0" smtClean="0"/>
              <a:t>Moderne PC-Netzteile verfügen über besondere Steckverbinder:</a:t>
            </a:r>
          </a:p>
          <a:p>
            <a:pPr>
              <a:buNone/>
            </a:pPr>
            <a:r>
              <a:rPr lang="de-CH" sz="7200" dirty="0" smtClean="0"/>
              <a:t> </a:t>
            </a:r>
          </a:p>
          <a:p>
            <a:pPr lvl="0"/>
            <a:r>
              <a:rPr lang="de-CH" sz="7200" dirty="0" smtClean="0"/>
              <a:t>24/20-Pin (</a:t>
            </a:r>
            <a:r>
              <a:rPr lang="de-CH" sz="7200" dirty="0" err="1" smtClean="0"/>
              <a:t>Steckerbelegung</a:t>
            </a:r>
            <a:r>
              <a:rPr lang="de-CH" sz="7200" dirty="0" smtClean="0"/>
              <a:t>) zur Stromversorgung der Hauptplatine</a:t>
            </a:r>
          </a:p>
          <a:p>
            <a:pPr lvl="0"/>
            <a:r>
              <a:rPr lang="de-CH" sz="7200" dirty="0" smtClean="0"/>
              <a:t>8-Pin-Hauptplatine</a:t>
            </a:r>
          </a:p>
          <a:p>
            <a:pPr lvl="0"/>
            <a:r>
              <a:rPr lang="de-CH" sz="7200" dirty="0" smtClean="0"/>
              <a:t>4-Pin-Hauptplatine (ATX12V bzw. „Intel P4-fähig“)</a:t>
            </a:r>
          </a:p>
          <a:p>
            <a:pPr lvl="0"/>
            <a:r>
              <a:rPr lang="de-CH" sz="7200" dirty="0" smtClean="0"/>
              <a:t>Floppy Disk-Stromversorgung</a:t>
            </a:r>
          </a:p>
          <a:p>
            <a:pPr lvl="0"/>
            <a:r>
              <a:rPr lang="de-CH" sz="7200" dirty="0" smtClean="0"/>
              <a:t>PCI-E</a:t>
            </a:r>
          </a:p>
          <a:p>
            <a:pPr lvl="0"/>
            <a:r>
              <a:rPr lang="de-CH" sz="7200" dirty="0" smtClean="0"/>
              <a:t>S-ATA</a:t>
            </a:r>
          </a:p>
          <a:p>
            <a:pPr lvl="0"/>
            <a:r>
              <a:rPr lang="de-CH" sz="7200" dirty="0" smtClean="0"/>
              <a:t>4-Pin </a:t>
            </a:r>
            <a:r>
              <a:rPr lang="de-CH" sz="7200" dirty="0" err="1" smtClean="0"/>
              <a:t>Molex</a:t>
            </a:r>
            <a:r>
              <a:rPr lang="de-CH" sz="7200" dirty="0" smtClean="0"/>
              <a:t> (für interne Peripherie)</a:t>
            </a:r>
          </a:p>
          <a:p>
            <a:pPr lvl="0"/>
            <a:r>
              <a:rPr lang="de-CH" sz="7200" dirty="0" smtClean="0"/>
              <a:t>optional Tachosignalstecker zum Anschluss auf die Hauptplatine zum Auslesen der Netzteillüfter-Drehzahl</a:t>
            </a:r>
          </a:p>
          <a:p>
            <a:pPr>
              <a:buNone/>
            </a:pPr>
            <a:endParaRPr lang="de-CH" dirty="0"/>
          </a:p>
        </p:txBody>
      </p:sp>
      <p:sp>
        <p:nvSpPr>
          <p:cNvPr id="4" name="Foliennummernplatzhalter 3"/>
          <p:cNvSpPr>
            <a:spLocks noGrp="1"/>
          </p:cNvSpPr>
          <p:nvPr>
            <p:ph type="sldNum" sz="quarter" idx="12"/>
          </p:nvPr>
        </p:nvSpPr>
        <p:spPr/>
        <p:txBody>
          <a:bodyPr/>
          <a:lstStyle/>
          <a:p>
            <a:fld id="{02303A72-B7F6-43AD-B4A9-22C0BB6BF5FA}" type="slidenum">
              <a:rPr lang="de-CH" smtClean="0"/>
              <a:pPr/>
              <a:t>7</a:t>
            </a:fld>
            <a:endParaRPr lang="de-CH"/>
          </a:p>
        </p:txBody>
      </p:sp>
      <p:pic>
        <p:nvPicPr>
          <p:cNvPr id="5" name="Grafik 4" descr="at_stromanschluss.gif"/>
          <p:cNvPicPr>
            <a:picLocks noChangeAspect="1"/>
          </p:cNvPicPr>
          <p:nvPr/>
        </p:nvPicPr>
        <p:blipFill>
          <a:blip r:embed="rId2" cstate="print"/>
          <a:stretch>
            <a:fillRect/>
          </a:stretch>
        </p:blipFill>
        <p:spPr>
          <a:xfrm>
            <a:off x="3929058" y="571480"/>
            <a:ext cx="2762256" cy="138112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a:buNone/>
            </a:pPr>
            <a:r>
              <a:rPr lang="de-CH" b="1" u="sng" dirty="0" smtClean="0"/>
              <a:t>BIOS (Basic Input</a:t>
            </a:r>
          </a:p>
          <a:p>
            <a:pPr>
              <a:buNone/>
            </a:pPr>
            <a:r>
              <a:rPr lang="de-CH" b="1" u="sng" dirty="0" smtClean="0"/>
              <a:t>Output </a:t>
            </a:r>
            <a:r>
              <a:rPr lang="de-CH" b="1" u="sng" dirty="0" err="1" smtClean="0"/>
              <a:t>System,“grundlegendes</a:t>
            </a:r>
            <a:endParaRPr lang="de-CH" b="1" u="sng" dirty="0" smtClean="0"/>
          </a:p>
          <a:p>
            <a:pPr>
              <a:buNone/>
            </a:pPr>
            <a:r>
              <a:rPr lang="de-CH" b="1" u="sng" dirty="0" smtClean="0"/>
              <a:t>Ein-/Ausgabesystem“)</a:t>
            </a:r>
          </a:p>
          <a:p>
            <a:pPr>
              <a:buNone/>
            </a:pPr>
            <a:endParaRPr lang="de-CH" b="1" u="sng" dirty="0" smtClean="0"/>
          </a:p>
          <a:p>
            <a:pPr>
              <a:buNone/>
            </a:pPr>
            <a:r>
              <a:rPr lang="de-CH" sz="1800" dirty="0" smtClean="0"/>
              <a:t>	Also BIOS wird die Firmware (in Hardware gegossene Software). Das BIOS ist ein Programm, welches sich in einem nichtflüchtigen Speicher auf dem Mainboard befindet und wird nach unmittelbarem Einschalten ausgeführt. Unter anderem ist die Aufgabe des BIOS den PC „zum Leben zu erwecken“ und anschliessend ein Betriebssystem einzuleiten. (BIOS heisst auf Griechisch Leben).</a:t>
            </a:r>
          </a:p>
          <a:p>
            <a:endParaRPr lang="de-CH" dirty="0"/>
          </a:p>
        </p:txBody>
      </p:sp>
      <p:sp>
        <p:nvSpPr>
          <p:cNvPr id="4" name="Foliennummernplatzhalter 3"/>
          <p:cNvSpPr>
            <a:spLocks noGrp="1"/>
          </p:cNvSpPr>
          <p:nvPr>
            <p:ph type="sldNum" sz="quarter" idx="12"/>
          </p:nvPr>
        </p:nvSpPr>
        <p:spPr/>
        <p:txBody>
          <a:bodyPr/>
          <a:lstStyle/>
          <a:p>
            <a:fld id="{02303A72-B7F6-43AD-B4A9-22C0BB6BF5FA}" type="slidenum">
              <a:rPr lang="de-CH" smtClean="0"/>
              <a:pPr/>
              <a:t>8</a:t>
            </a:fld>
            <a:endParaRPr lang="de-CH"/>
          </a:p>
        </p:txBody>
      </p:sp>
      <p:pic>
        <p:nvPicPr>
          <p:cNvPr id="5" name="Grafik 4" descr="bios-batterie.jpg"/>
          <p:cNvPicPr>
            <a:picLocks noChangeAspect="1"/>
          </p:cNvPicPr>
          <p:nvPr/>
        </p:nvPicPr>
        <p:blipFill>
          <a:blip r:embed="rId2" cstate="print"/>
          <a:stretch>
            <a:fillRect/>
          </a:stretch>
        </p:blipFill>
        <p:spPr>
          <a:xfrm>
            <a:off x="5286380" y="214290"/>
            <a:ext cx="2286016" cy="182881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None/>
            </a:pPr>
            <a:r>
              <a:rPr lang="de-CH" b="1" u="sng" dirty="0" smtClean="0"/>
              <a:t>PCI-Steckplätze:</a:t>
            </a:r>
          </a:p>
          <a:p>
            <a:pPr>
              <a:buNone/>
            </a:pPr>
            <a:endParaRPr lang="de-CH" b="1" u="sng" dirty="0" smtClean="0"/>
          </a:p>
          <a:p>
            <a:pPr>
              <a:buNone/>
            </a:pPr>
            <a:r>
              <a:rPr lang="de-CH" sz="1800" dirty="0" smtClean="0"/>
              <a:t>	PCI ist ein Steckplatz für die Verbindung zwischen </a:t>
            </a:r>
            <a:br>
              <a:rPr lang="de-CH" sz="1800" dirty="0" smtClean="0"/>
            </a:br>
            <a:r>
              <a:rPr lang="de-CH" sz="1800" dirty="0" smtClean="0"/>
              <a:t>Peripheriegeräten und dem Chipsatz.</a:t>
            </a:r>
            <a:br>
              <a:rPr lang="de-CH" sz="1800" dirty="0" smtClean="0"/>
            </a:br>
            <a:r>
              <a:rPr lang="de-CH" sz="1800" dirty="0" smtClean="0"/>
              <a:t>PCI-Steckplätze finden sich seit etwa 1994 </a:t>
            </a:r>
            <a:br>
              <a:rPr lang="de-CH" sz="1800" dirty="0" smtClean="0"/>
            </a:br>
            <a:r>
              <a:rPr lang="de-CH" sz="1800" dirty="0" smtClean="0"/>
              <a:t>standardmässig in fast allen Computern.</a:t>
            </a:r>
            <a:br>
              <a:rPr lang="de-CH" sz="1800" dirty="0" smtClean="0"/>
            </a:br>
            <a:r>
              <a:rPr lang="de-CH" sz="1800" dirty="0" smtClean="0"/>
              <a:t>PCI-Steckplätze werden für Netzwerkkarten und </a:t>
            </a:r>
            <a:br>
              <a:rPr lang="de-CH" sz="1800" dirty="0" smtClean="0"/>
            </a:br>
            <a:r>
              <a:rPr lang="de-CH" sz="1800" dirty="0" smtClean="0"/>
              <a:t>ältere Grafikkarten verwendet.</a:t>
            </a:r>
            <a:br>
              <a:rPr lang="de-CH" sz="1800" dirty="0" smtClean="0"/>
            </a:br>
            <a:r>
              <a:rPr lang="de-CH" sz="1800" dirty="0" smtClean="0"/>
              <a:t>Die aktuellste Version von PCI ist PCI-Express. </a:t>
            </a:r>
            <a:br>
              <a:rPr lang="de-CH" sz="1800" dirty="0" smtClean="0"/>
            </a:br>
            <a:r>
              <a:rPr lang="de-CH" sz="1800" dirty="0" smtClean="0"/>
              <a:t>PCI-Express ist in der Regel bis viermal schneller </a:t>
            </a:r>
            <a:br>
              <a:rPr lang="de-CH" sz="1800" dirty="0" smtClean="0"/>
            </a:br>
            <a:r>
              <a:rPr lang="de-CH" sz="1800" dirty="0" smtClean="0"/>
              <a:t>als die PCI-Standard Version.</a:t>
            </a:r>
          </a:p>
          <a:p>
            <a:pPr>
              <a:buNone/>
            </a:pPr>
            <a:endParaRPr lang="de-CH" sz="1800" dirty="0" smtClean="0"/>
          </a:p>
          <a:p>
            <a:pPr>
              <a:buNone/>
            </a:pPr>
            <a:endParaRPr lang="de-CH" dirty="0"/>
          </a:p>
        </p:txBody>
      </p:sp>
      <p:sp>
        <p:nvSpPr>
          <p:cNvPr id="4" name="Foliennummernplatzhalter 3"/>
          <p:cNvSpPr>
            <a:spLocks noGrp="1"/>
          </p:cNvSpPr>
          <p:nvPr>
            <p:ph type="sldNum" sz="quarter" idx="12"/>
          </p:nvPr>
        </p:nvSpPr>
        <p:spPr/>
        <p:txBody>
          <a:bodyPr/>
          <a:lstStyle/>
          <a:p>
            <a:fld id="{02303A72-B7F6-43AD-B4A9-22C0BB6BF5FA}" type="slidenum">
              <a:rPr lang="de-CH" smtClean="0"/>
              <a:pPr/>
              <a:t>9</a:t>
            </a:fld>
            <a:endParaRPr lang="de-CH"/>
          </a:p>
        </p:txBody>
      </p:sp>
      <p:pic>
        <p:nvPicPr>
          <p:cNvPr id="5" name="Grafik 4"/>
          <p:cNvPicPr/>
          <p:nvPr/>
        </p:nvPicPr>
        <p:blipFill>
          <a:blip r:embed="rId2" cstate="print"/>
          <a:srcRect/>
          <a:stretch>
            <a:fillRect/>
          </a:stretch>
        </p:blipFill>
        <p:spPr bwMode="auto">
          <a:xfrm>
            <a:off x="5500694" y="1428736"/>
            <a:ext cx="3340635" cy="472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Words>
  <Application>Microsoft Office PowerPoint</Application>
  <PresentationFormat>Bildschirmpräsentation (4:3)</PresentationFormat>
  <Paragraphs>127</Paragraphs>
  <Slides>19</Slides>
  <Notes>1</Notes>
  <HiddenSlides>0</HiddenSlides>
  <MMClips>0</MMClips>
  <ScaleCrop>false</ScaleCrop>
  <HeadingPairs>
    <vt:vector size="4" baseType="variant">
      <vt:variant>
        <vt:lpstr>Design</vt:lpstr>
      </vt:variant>
      <vt:variant>
        <vt:i4>1</vt:i4>
      </vt:variant>
      <vt:variant>
        <vt:lpstr>Folientitel</vt:lpstr>
      </vt:variant>
      <vt:variant>
        <vt:i4>19</vt:i4>
      </vt:variant>
    </vt:vector>
  </HeadingPairs>
  <TitlesOfParts>
    <vt:vector size="20" baseType="lpstr">
      <vt:lpstr>Larissa-Design</vt:lpstr>
      <vt:lpstr>Folie 1</vt:lpstr>
      <vt:lpstr>Allgemein: Das Mainboard</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Hersteller</vt:lpstr>
      <vt:lpstr>Quellen:</vt:lpstr>
    </vt:vector>
  </TitlesOfParts>
  <Company>Jakob Mueller AG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MAINBOARD</dc:title>
  <dc:creator>CCM-Client: ZZNB0051</dc:creator>
  <cp:lastModifiedBy>Lukas Marchesi</cp:lastModifiedBy>
  <cp:revision>59</cp:revision>
  <dcterms:created xsi:type="dcterms:W3CDTF">2009-08-20T06:39:39Z</dcterms:created>
  <dcterms:modified xsi:type="dcterms:W3CDTF">2009-08-27T12:27:54Z</dcterms:modified>
</cp:coreProperties>
</file>