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7" r:id="rId4"/>
    <p:sldId id="272" r:id="rId5"/>
    <p:sldId id="265" r:id="rId6"/>
    <p:sldId id="261" r:id="rId7"/>
    <p:sldId id="259" r:id="rId8"/>
    <p:sldId id="262" r:id="rId9"/>
    <p:sldId id="273" r:id="rId10"/>
    <p:sldId id="270" r:id="rId11"/>
    <p:sldId id="268" r:id="rId12"/>
    <p:sldId id="267" r:id="rId13"/>
    <p:sldId id="269" r:id="rId14"/>
    <p:sldId id="266" r:id="rId15"/>
    <p:sldId id="274" r:id="rId1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2" autoAdjust="0"/>
    <p:restoredTop sz="94690" autoAdjust="0"/>
  </p:normalViewPr>
  <p:slideViewPr>
    <p:cSldViewPr>
      <p:cViewPr varScale="1">
        <p:scale>
          <a:sx n="86" d="100"/>
          <a:sy n="86" d="100"/>
        </p:scale>
        <p:origin x="-14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E4D33-B291-455C-8ED4-8D8D33B3022D}" type="datetimeFigureOut">
              <a:rPr lang="de-DE" smtClean="0"/>
              <a:pPr/>
              <a:t>03.09.2009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D75D90-F399-4058-B5B4-EEE793D1749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D75D90-F399-4058-B5B4-EEE793D17499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E4B8-E03D-446D-8EC5-F0CAFEF1EFA6}" type="datetimeFigureOut">
              <a:rPr lang="de-DE" smtClean="0"/>
              <a:pPr/>
              <a:t>03.09.2009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7E97-B182-4EA1-BCEE-57432718E8B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E4B8-E03D-446D-8EC5-F0CAFEF1EFA6}" type="datetimeFigureOut">
              <a:rPr lang="de-DE" smtClean="0"/>
              <a:pPr/>
              <a:t>03.09.2009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7E97-B182-4EA1-BCEE-57432718E8B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E4B8-E03D-446D-8EC5-F0CAFEF1EFA6}" type="datetimeFigureOut">
              <a:rPr lang="de-DE" smtClean="0"/>
              <a:pPr/>
              <a:t>03.09.2009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7E97-B182-4EA1-BCEE-57432718E8B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E4B8-E03D-446D-8EC5-F0CAFEF1EFA6}" type="datetimeFigureOut">
              <a:rPr lang="de-DE" smtClean="0"/>
              <a:pPr/>
              <a:t>03.09.2009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7E97-B182-4EA1-BCEE-57432718E8B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E4B8-E03D-446D-8EC5-F0CAFEF1EFA6}" type="datetimeFigureOut">
              <a:rPr lang="de-DE" smtClean="0"/>
              <a:pPr/>
              <a:t>03.09.2009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7E97-B182-4EA1-BCEE-57432718E8B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E4B8-E03D-446D-8EC5-F0CAFEF1EFA6}" type="datetimeFigureOut">
              <a:rPr lang="de-DE" smtClean="0"/>
              <a:pPr/>
              <a:t>03.09.2009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7E97-B182-4EA1-BCEE-57432718E8B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E4B8-E03D-446D-8EC5-F0CAFEF1EFA6}" type="datetimeFigureOut">
              <a:rPr lang="de-DE" smtClean="0"/>
              <a:pPr/>
              <a:t>03.09.2009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7E97-B182-4EA1-BCEE-57432718E8B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E4B8-E03D-446D-8EC5-F0CAFEF1EFA6}" type="datetimeFigureOut">
              <a:rPr lang="de-DE" smtClean="0"/>
              <a:pPr/>
              <a:t>03.09.2009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7E97-B182-4EA1-BCEE-57432718E8B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E4B8-E03D-446D-8EC5-F0CAFEF1EFA6}" type="datetimeFigureOut">
              <a:rPr lang="de-DE" smtClean="0"/>
              <a:pPr/>
              <a:t>03.09.2009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7E97-B182-4EA1-BCEE-57432718E8B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E4B8-E03D-446D-8EC5-F0CAFEF1EFA6}" type="datetimeFigureOut">
              <a:rPr lang="de-DE" smtClean="0"/>
              <a:pPr/>
              <a:t>03.09.2009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7E97-B182-4EA1-BCEE-57432718E8B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E4B8-E03D-446D-8EC5-F0CAFEF1EFA6}" type="datetimeFigureOut">
              <a:rPr lang="de-DE" smtClean="0"/>
              <a:pPr/>
              <a:t>03.09.2009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7E97-B182-4EA1-BCEE-57432718E8B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chemeClr val="tx2">
                <a:lumMod val="50000"/>
              </a:schemeClr>
            </a:gs>
            <a:gs pos="50000">
              <a:schemeClr val="tx2">
                <a:lumMod val="75000"/>
              </a:schemeClr>
            </a:gs>
            <a:gs pos="75000">
              <a:schemeClr val="tx2">
                <a:lumMod val="60000"/>
                <a:lumOff val="40000"/>
              </a:schemeClr>
            </a:gs>
            <a:gs pos="96000">
              <a:schemeClr val="tx2">
                <a:lumMod val="40000"/>
                <a:lumOff val="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5E4B8-E03D-446D-8EC5-F0CAFEF1EFA6}" type="datetimeFigureOut">
              <a:rPr lang="de-DE" smtClean="0"/>
              <a:pPr/>
              <a:t>03.09.2009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B7E97-B182-4EA1-BCEE-57432718E8B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650606" y="2497976"/>
            <a:ext cx="784278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1800000" rev="0"/>
              </a:camera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de-DE" sz="11500" b="1" dirty="0" smtClean="0">
                <a:ln w="10541" cmpd="sng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Grafikkarten</a:t>
            </a:r>
            <a:endParaRPr lang="de-DE" sz="5400" b="1" cap="none" spc="0" dirty="0">
              <a:ln w="10541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88000"/>
            <a:ext cx="8229600" cy="1080000"/>
          </a:xfrm>
        </p:spPr>
        <p:txBody>
          <a:bodyPr/>
          <a:lstStyle/>
          <a:p>
            <a:r>
              <a:rPr lang="de-CH" dirty="0" err="1" smtClean="0">
                <a:solidFill>
                  <a:schemeClr val="bg1"/>
                </a:solidFill>
              </a:rPr>
              <a:t>Crossfire</a:t>
            </a:r>
            <a:r>
              <a:rPr lang="de-CH" dirty="0" smtClean="0">
                <a:solidFill>
                  <a:schemeClr val="bg1"/>
                </a:solidFill>
              </a:rPr>
              <a:t> und SLI</a:t>
            </a:r>
            <a:endParaRPr lang="de-CH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400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de-CH" dirty="0" err="1" smtClean="0">
                <a:solidFill>
                  <a:schemeClr val="bg1"/>
                </a:solidFill>
              </a:rPr>
              <a:t>Crossfire</a:t>
            </a:r>
            <a:r>
              <a:rPr lang="de-CH" dirty="0" smtClean="0">
                <a:solidFill>
                  <a:schemeClr val="bg1"/>
                </a:solidFill>
              </a:rPr>
              <a:t> und </a:t>
            </a:r>
            <a:r>
              <a:rPr lang="de-CH" dirty="0" err="1" smtClean="0">
                <a:solidFill>
                  <a:schemeClr val="bg1"/>
                </a:solidFill>
              </a:rPr>
              <a:t>Sli</a:t>
            </a:r>
            <a:r>
              <a:rPr lang="de-CH" dirty="0" smtClean="0">
                <a:solidFill>
                  <a:schemeClr val="bg1"/>
                </a:solidFill>
              </a:rPr>
              <a:t> sind die Techniken von </a:t>
            </a:r>
            <a:r>
              <a:rPr lang="de-CH" dirty="0" err="1" smtClean="0">
                <a:solidFill>
                  <a:schemeClr val="bg1"/>
                </a:solidFill>
              </a:rPr>
              <a:t>Ati</a:t>
            </a:r>
            <a:r>
              <a:rPr lang="de-CH" dirty="0" smtClean="0">
                <a:solidFill>
                  <a:schemeClr val="bg1"/>
                </a:solidFill>
              </a:rPr>
              <a:t> und </a:t>
            </a:r>
            <a:r>
              <a:rPr lang="de-CH" dirty="0" err="1" smtClean="0">
                <a:solidFill>
                  <a:schemeClr val="bg1"/>
                </a:solidFill>
              </a:rPr>
              <a:t>Nvidia</a:t>
            </a:r>
            <a:r>
              <a:rPr lang="de-CH" dirty="0" smtClean="0">
                <a:solidFill>
                  <a:schemeClr val="bg1"/>
                </a:solidFill>
              </a:rPr>
              <a:t> die verwendet werden um 2 Grafikchips gleichzeitig für eine Berechnung zu verwenden. So erreicht man teilweise über 60% Mehrleistung zu einer Grafikkarte. </a:t>
            </a:r>
          </a:p>
          <a:p>
            <a:r>
              <a:rPr lang="de-CH" dirty="0" smtClean="0">
                <a:solidFill>
                  <a:schemeClr val="bg1"/>
                </a:solidFill>
              </a:rPr>
              <a:t>Eines der grössten Probleme dieser Technologie sind </a:t>
            </a:r>
            <a:r>
              <a:rPr lang="de-CH" dirty="0" err="1" smtClean="0">
                <a:solidFill>
                  <a:schemeClr val="bg1"/>
                </a:solidFill>
              </a:rPr>
              <a:t>Mikroruckler</a:t>
            </a:r>
            <a:r>
              <a:rPr lang="de-CH" dirty="0" smtClean="0">
                <a:solidFill>
                  <a:schemeClr val="bg1"/>
                </a:solidFill>
              </a:rPr>
              <a:t>. So merkt man in einem Spiel deutlich dass mehrere Grafikkarten verwendet wurden. </a:t>
            </a:r>
          </a:p>
          <a:p>
            <a:r>
              <a:rPr lang="de-CH" dirty="0" smtClean="0">
                <a:solidFill>
                  <a:schemeClr val="bg1"/>
                </a:solidFill>
              </a:rPr>
              <a:t>Diese Technologie wird neuerdings auch auf einer Grafikkarte verwendet (</a:t>
            </a:r>
            <a:r>
              <a:rPr lang="de-CH" dirty="0" err="1" smtClean="0">
                <a:solidFill>
                  <a:schemeClr val="bg1"/>
                </a:solidFill>
              </a:rPr>
              <a:t>Nvidia</a:t>
            </a:r>
            <a:r>
              <a:rPr lang="de-CH" dirty="0" smtClean="0">
                <a:solidFill>
                  <a:schemeClr val="bg1"/>
                </a:solidFill>
              </a:rPr>
              <a:t> Geforce 290 GTX, </a:t>
            </a:r>
            <a:r>
              <a:rPr lang="de-CH" dirty="0" err="1" smtClean="0">
                <a:solidFill>
                  <a:schemeClr val="bg1"/>
                </a:solidFill>
              </a:rPr>
              <a:t>Ati</a:t>
            </a:r>
            <a:r>
              <a:rPr lang="de-CH" dirty="0" smtClean="0">
                <a:solidFill>
                  <a:schemeClr val="bg1"/>
                </a:solidFill>
              </a:rPr>
              <a:t> </a:t>
            </a:r>
            <a:r>
              <a:rPr lang="de-CH" dirty="0" err="1" smtClean="0">
                <a:solidFill>
                  <a:schemeClr val="bg1"/>
                </a:solidFill>
              </a:rPr>
              <a:t>Radeon</a:t>
            </a:r>
            <a:r>
              <a:rPr lang="de-CH" dirty="0" smtClean="0">
                <a:solidFill>
                  <a:schemeClr val="bg1"/>
                </a:solidFill>
              </a:rPr>
              <a:t> 4870 x2</a:t>
            </a:r>
          </a:p>
          <a:p>
            <a:r>
              <a:rPr lang="de-CH" dirty="0" smtClean="0">
                <a:solidFill>
                  <a:schemeClr val="bg1"/>
                </a:solidFill>
              </a:rPr>
              <a:t>Mit dieser Technologie können bis zu 4 Grafikchips miteinander verbunden werden.</a:t>
            </a:r>
            <a:endParaRPr lang="de-CH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88000"/>
            <a:ext cx="8229600" cy="1080000"/>
          </a:xfrm>
        </p:spPr>
        <p:txBody>
          <a:bodyPr/>
          <a:lstStyle/>
          <a:p>
            <a:r>
              <a:rPr lang="de-CH" dirty="0" smtClean="0">
                <a:solidFill>
                  <a:schemeClr val="bg1"/>
                </a:solidFill>
              </a:rPr>
              <a:t>ATI</a:t>
            </a:r>
            <a:endParaRPr lang="de-CH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40000"/>
            <a:ext cx="8186766" cy="3043246"/>
          </a:xfrm>
        </p:spPr>
        <p:txBody>
          <a:bodyPr>
            <a:normAutofit fontScale="70000" lnSpcReduction="20000"/>
          </a:bodyPr>
          <a:lstStyle/>
          <a:p>
            <a:r>
              <a:rPr lang="de-CH" dirty="0" smtClean="0">
                <a:solidFill>
                  <a:schemeClr val="bg1"/>
                </a:solidFill>
              </a:rPr>
              <a:t>ATI entwickelt auch Grafikkarten für fast alle Bereiche. Sie entwickeln </a:t>
            </a:r>
            <a:r>
              <a:rPr lang="de-CH" dirty="0" err="1" smtClean="0">
                <a:solidFill>
                  <a:schemeClr val="bg1"/>
                </a:solidFill>
              </a:rPr>
              <a:t>Onboard</a:t>
            </a:r>
            <a:r>
              <a:rPr lang="de-CH" dirty="0" smtClean="0">
                <a:solidFill>
                  <a:schemeClr val="bg1"/>
                </a:solidFill>
              </a:rPr>
              <a:t>-Lösungen, Desktop und </a:t>
            </a:r>
            <a:r>
              <a:rPr lang="de-CH" dirty="0" err="1" smtClean="0">
                <a:solidFill>
                  <a:schemeClr val="bg1"/>
                </a:solidFill>
              </a:rPr>
              <a:t>Spielegrafikkarten</a:t>
            </a:r>
            <a:r>
              <a:rPr lang="de-CH" dirty="0" smtClean="0">
                <a:solidFill>
                  <a:schemeClr val="bg1"/>
                </a:solidFill>
              </a:rPr>
              <a:t> (</a:t>
            </a:r>
            <a:r>
              <a:rPr lang="de-CH" dirty="0" err="1" smtClean="0">
                <a:solidFill>
                  <a:schemeClr val="bg1"/>
                </a:solidFill>
              </a:rPr>
              <a:t>Radeon</a:t>
            </a:r>
            <a:r>
              <a:rPr lang="de-CH" dirty="0" smtClean="0">
                <a:solidFill>
                  <a:schemeClr val="bg1"/>
                </a:solidFill>
              </a:rPr>
              <a:t>), Mobile Grafikarten (Mobility </a:t>
            </a:r>
            <a:r>
              <a:rPr lang="de-CH" dirty="0" err="1" smtClean="0">
                <a:solidFill>
                  <a:schemeClr val="bg1"/>
                </a:solidFill>
              </a:rPr>
              <a:t>Radeon</a:t>
            </a:r>
            <a:r>
              <a:rPr lang="de-CH" dirty="0" smtClean="0">
                <a:solidFill>
                  <a:schemeClr val="bg1"/>
                </a:solidFill>
              </a:rPr>
              <a:t> und Mobility </a:t>
            </a:r>
            <a:r>
              <a:rPr lang="de-CH" dirty="0" err="1" smtClean="0">
                <a:solidFill>
                  <a:schemeClr val="bg1"/>
                </a:solidFill>
              </a:rPr>
              <a:t>FireGL</a:t>
            </a:r>
            <a:r>
              <a:rPr lang="de-CH" dirty="0" smtClean="0">
                <a:solidFill>
                  <a:schemeClr val="bg1"/>
                </a:solidFill>
              </a:rPr>
              <a:t>) und Professionelle Grafikkarten (</a:t>
            </a:r>
            <a:r>
              <a:rPr lang="de-CH" dirty="0" err="1" smtClean="0">
                <a:solidFill>
                  <a:schemeClr val="bg1"/>
                </a:solidFill>
              </a:rPr>
              <a:t>FireGL</a:t>
            </a:r>
            <a:r>
              <a:rPr lang="de-CH" dirty="0" smtClean="0">
                <a:solidFill>
                  <a:schemeClr val="bg1"/>
                </a:solidFill>
              </a:rPr>
              <a:t>).</a:t>
            </a:r>
          </a:p>
          <a:p>
            <a:r>
              <a:rPr lang="de-CH" dirty="0" smtClean="0">
                <a:solidFill>
                  <a:schemeClr val="bg1"/>
                </a:solidFill>
              </a:rPr>
              <a:t>Für </a:t>
            </a:r>
            <a:r>
              <a:rPr lang="de-CH" dirty="0" err="1" smtClean="0">
                <a:solidFill>
                  <a:schemeClr val="bg1"/>
                </a:solidFill>
              </a:rPr>
              <a:t>FireGL</a:t>
            </a:r>
            <a:r>
              <a:rPr lang="de-CH" dirty="0" smtClean="0">
                <a:solidFill>
                  <a:schemeClr val="bg1"/>
                </a:solidFill>
              </a:rPr>
              <a:t> und </a:t>
            </a:r>
            <a:r>
              <a:rPr lang="de-CH" dirty="0" err="1" smtClean="0">
                <a:solidFill>
                  <a:schemeClr val="bg1"/>
                </a:solidFill>
              </a:rPr>
              <a:t>Radeon</a:t>
            </a:r>
            <a:r>
              <a:rPr lang="de-CH" dirty="0" smtClean="0">
                <a:solidFill>
                  <a:schemeClr val="bg1"/>
                </a:solidFill>
              </a:rPr>
              <a:t> werden die gleichen Grafikchips verwendet. Bei den </a:t>
            </a:r>
            <a:r>
              <a:rPr lang="de-CH" dirty="0" err="1" smtClean="0">
                <a:solidFill>
                  <a:schemeClr val="bg1"/>
                </a:solidFill>
              </a:rPr>
              <a:t>FireGL</a:t>
            </a:r>
            <a:r>
              <a:rPr lang="de-CH" dirty="0" smtClean="0">
                <a:solidFill>
                  <a:schemeClr val="bg1"/>
                </a:solidFill>
              </a:rPr>
              <a:t> Grafikkarten gibt es lediglich einen anderen Takt und es gibt eine bessere Qualitätssicherung.</a:t>
            </a:r>
          </a:p>
          <a:p>
            <a:r>
              <a:rPr lang="de-CH" dirty="0" err="1" smtClean="0">
                <a:solidFill>
                  <a:schemeClr val="bg1"/>
                </a:solidFill>
              </a:rPr>
              <a:t>Ati</a:t>
            </a:r>
            <a:r>
              <a:rPr lang="de-CH" dirty="0" smtClean="0">
                <a:solidFill>
                  <a:schemeClr val="bg1"/>
                </a:solidFill>
              </a:rPr>
              <a:t> entwickelte auch den Grafikchip für die Nintendo </a:t>
            </a:r>
            <a:r>
              <a:rPr lang="de-CH" dirty="0" err="1" smtClean="0">
                <a:solidFill>
                  <a:schemeClr val="bg1"/>
                </a:solidFill>
              </a:rPr>
              <a:t>Wii</a:t>
            </a:r>
            <a:r>
              <a:rPr lang="de-CH" dirty="0" smtClean="0">
                <a:solidFill>
                  <a:schemeClr val="bg1"/>
                </a:solidFill>
              </a:rPr>
              <a:t>. </a:t>
            </a:r>
          </a:p>
          <a:p>
            <a:endParaRPr lang="de-CH" dirty="0">
              <a:solidFill>
                <a:schemeClr val="bg1"/>
              </a:solidFill>
            </a:endParaRPr>
          </a:p>
        </p:txBody>
      </p:sp>
      <p:pic>
        <p:nvPicPr>
          <p:cNvPr id="4" name="Picture 4" descr="C:\Users\Adi\Desktop\imba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20000">
            <a:off x="4373262" y="4225203"/>
            <a:ext cx="4428883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88000"/>
            <a:ext cx="8229600" cy="1080000"/>
          </a:xfrm>
        </p:spPr>
        <p:txBody>
          <a:bodyPr/>
          <a:lstStyle/>
          <a:p>
            <a:r>
              <a:rPr lang="de-CH" dirty="0" err="1" smtClean="0">
                <a:solidFill>
                  <a:schemeClr val="bg1"/>
                </a:solidFill>
              </a:rPr>
              <a:t>Nvidia</a:t>
            </a:r>
            <a:endParaRPr lang="de-CH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400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de-CH" dirty="0" err="1" smtClean="0">
                <a:solidFill>
                  <a:schemeClr val="bg1"/>
                </a:solidFill>
              </a:rPr>
              <a:t>Nvidia</a:t>
            </a:r>
            <a:r>
              <a:rPr lang="de-CH" dirty="0" smtClean="0">
                <a:solidFill>
                  <a:schemeClr val="bg1"/>
                </a:solidFill>
              </a:rPr>
              <a:t> entwickelt Grafikkarten für fast alle Bereiche. Sie entwickeln </a:t>
            </a:r>
            <a:r>
              <a:rPr lang="de-CH" dirty="0" err="1" smtClean="0">
                <a:solidFill>
                  <a:schemeClr val="bg1"/>
                </a:solidFill>
              </a:rPr>
              <a:t>Onboard</a:t>
            </a:r>
            <a:r>
              <a:rPr lang="de-CH" dirty="0" smtClean="0">
                <a:solidFill>
                  <a:schemeClr val="bg1"/>
                </a:solidFill>
              </a:rPr>
              <a:t>-Grafiklösungen für Desktop-</a:t>
            </a:r>
            <a:r>
              <a:rPr lang="de-CH" dirty="0" err="1" smtClean="0">
                <a:solidFill>
                  <a:schemeClr val="bg1"/>
                </a:solidFill>
              </a:rPr>
              <a:t>PC‘s</a:t>
            </a:r>
            <a:r>
              <a:rPr lang="de-CH" dirty="0" smtClean="0">
                <a:solidFill>
                  <a:schemeClr val="bg1"/>
                </a:solidFill>
              </a:rPr>
              <a:t>, 3D-Spielegrafikkarten (Geforce), professionelle Grafikkarten für 3D Modellierungsprogramme und CAD Programme (</a:t>
            </a:r>
            <a:r>
              <a:rPr lang="de-CH" dirty="0" err="1" smtClean="0">
                <a:solidFill>
                  <a:schemeClr val="bg1"/>
                </a:solidFill>
              </a:rPr>
              <a:t>Quadro</a:t>
            </a:r>
            <a:r>
              <a:rPr lang="de-CH" dirty="0" smtClean="0">
                <a:solidFill>
                  <a:schemeClr val="bg1"/>
                </a:solidFill>
              </a:rPr>
              <a:t>).</a:t>
            </a:r>
          </a:p>
          <a:p>
            <a:r>
              <a:rPr lang="de-CH" dirty="0" smtClean="0">
                <a:solidFill>
                  <a:schemeClr val="bg1"/>
                </a:solidFill>
              </a:rPr>
              <a:t> Weiter entwickeln sie Grafikkarten für Notebooks (Geforce Mobile). In diesem Jahr sollen auch noch Grafikkarten für Mobiltelefone (</a:t>
            </a:r>
            <a:r>
              <a:rPr lang="de-CH" dirty="0" err="1" smtClean="0">
                <a:solidFill>
                  <a:schemeClr val="bg1"/>
                </a:solidFill>
              </a:rPr>
              <a:t>Tegra</a:t>
            </a:r>
            <a:r>
              <a:rPr lang="de-CH" dirty="0" smtClean="0">
                <a:solidFill>
                  <a:schemeClr val="bg1"/>
                </a:solidFill>
              </a:rPr>
              <a:t>) erscheinen. </a:t>
            </a:r>
            <a:r>
              <a:rPr lang="de-CH" dirty="0" err="1" smtClean="0">
                <a:solidFill>
                  <a:schemeClr val="bg1"/>
                </a:solidFill>
              </a:rPr>
              <a:t>Nvidia</a:t>
            </a:r>
            <a:r>
              <a:rPr lang="de-CH" dirty="0" smtClean="0">
                <a:solidFill>
                  <a:schemeClr val="bg1"/>
                </a:solidFill>
              </a:rPr>
              <a:t> entwickelt auch Grafikkarten für professionelle Berechnungen (Tesla).</a:t>
            </a:r>
          </a:p>
          <a:p>
            <a:r>
              <a:rPr lang="de-CH" dirty="0" smtClean="0">
                <a:solidFill>
                  <a:schemeClr val="bg1"/>
                </a:solidFill>
              </a:rPr>
              <a:t>Bei Geforce und </a:t>
            </a:r>
            <a:r>
              <a:rPr lang="de-CH" dirty="0" err="1" smtClean="0">
                <a:solidFill>
                  <a:schemeClr val="bg1"/>
                </a:solidFill>
              </a:rPr>
              <a:t>Quadro</a:t>
            </a:r>
            <a:r>
              <a:rPr lang="de-CH" dirty="0" smtClean="0">
                <a:solidFill>
                  <a:schemeClr val="bg1"/>
                </a:solidFill>
              </a:rPr>
              <a:t> werden die gleichen Grafikchips verwendet. Es gibt lediglich </a:t>
            </a:r>
            <a:r>
              <a:rPr lang="de-CH" dirty="0" smtClean="0">
                <a:solidFill>
                  <a:schemeClr val="bg1"/>
                </a:solidFill>
              </a:rPr>
              <a:t>Unterschiede </a:t>
            </a:r>
            <a:r>
              <a:rPr lang="de-CH" dirty="0" smtClean="0">
                <a:solidFill>
                  <a:schemeClr val="bg1"/>
                </a:solidFill>
              </a:rPr>
              <a:t>bei der Qualitätssicherung und bei der Taktung.</a:t>
            </a:r>
          </a:p>
          <a:p>
            <a:r>
              <a:rPr lang="de-CH" dirty="0" smtClean="0">
                <a:solidFill>
                  <a:schemeClr val="bg1"/>
                </a:solidFill>
              </a:rPr>
              <a:t>Ausserdem entwickelten sie die Grafikchips für die Playstation 3 und für die Xbox 360.</a:t>
            </a:r>
            <a:endParaRPr lang="de-CH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88000"/>
            <a:ext cx="8229600" cy="1080000"/>
          </a:xfrm>
        </p:spPr>
        <p:txBody>
          <a:bodyPr/>
          <a:lstStyle/>
          <a:p>
            <a:r>
              <a:rPr lang="de-CH" dirty="0" smtClean="0">
                <a:solidFill>
                  <a:schemeClr val="bg1"/>
                </a:solidFill>
              </a:rPr>
              <a:t> </a:t>
            </a:r>
            <a:r>
              <a:rPr lang="de-CH" dirty="0" err="1" smtClean="0">
                <a:solidFill>
                  <a:schemeClr val="bg1"/>
                </a:solidFill>
              </a:rPr>
              <a:t>Matrox</a:t>
            </a:r>
            <a:endParaRPr lang="de-CH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400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de-CH" dirty="0" err="1" smtClean="0">
                <a:solidFill>
                  <a:schemeClr val="bg1"/>
                </a:solidFill>
              </a:rPr>
              <a:t>Matrox</a:t>
            </a:r>
            <a:r>
              <a:rPr lang="de-CH" dirty="0" smtClean="0">
                <a:solidFill>
                  <a:schemeClr val="bg1"/>
                </a:solidFill>
              </a:rPr>
              <a:t> entwickelt professionelle Grafikkarten mit mehreren Monitoranschlüssen.</a:t>
            </a:r>
          </a:p>
          <a:p>
            <a:r>
              <a:rPr lang="de-CH" dirty="0" smtClean="0">
                <a:solidFill>
                  <a:schemeClr val="bg1"/>
                </a:solidFill>
              </a:rPr>
              <a:t>Heute werden diese vor allem an Orten eingesetzt, an welchen die Auflösungen sehr hoch ist und die Grafikqualität sehr gut sein muss.</a:t>
            </a:r>
          </a:p>
          <a:p>
            <a:r>
              <a:rPr lang="de-CH" dirty="0" smtClean="0">
                <a:solidFill>
                  <a:schemeClr val="bg1"/>
                </a:solidFill>
              </a:rPr>
              <a:t>Beispiele wären Grafikkarten für Grafiker, den Medizinische Bereich, Börsen und Kassenterminals.</a:t>
            </a:r>
            <a:endParaRPr lang="de-CH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88000"/>
            <a:ext cx="8229600" cy="1080000"/>
          </a:xfrm>
        </p:spPr>
        <p:txBody>
          <a:bodyPr/>
          <a:lstStyle/>
          <a:p>
            <a:r>
              <a:rPr lang="de-CH" dirty="0" err="1" smtClean="0">
                <a:solidFill>
                  <a:schemeClr val="bg1"/>
                </a:solidFill>
              </a:rPr>
              <a:t>PowerVR</a:t>
            </a:r>
            <a:r>
              <a:rPr lang="de-CH" dirty="0" smtClean="0">
                <a:solidFill>
                  <a:schemeClr val="bg1"/>
                </a:solidFill>
              </a:rPr>
              <a:t> Technologies</a:t>
            </a:r>
            <a:endParaRPr lang="de-CH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4000" y="1440000"/>
            <a:ext cx="8229600" cy="4525963"/>
          </a:xfrm>
        </p:spPr>
        <p:txBody>
          <a:bodyPr/>
          <a:lstStyle/>
          <a:p>
            <a:r>
              <a:rPr lang="de-CH" dirty="0" err="1" smtClean="0">
                <a:solidFill>
                  <a:schemeClr val="bg1"/>
                </a:solidFill>
              </a:rPr>
              <a:t>PowerVR</a:t>
            </a:r>
            <a:r>
              <a:rPr lang="de-CH" dirty="0" smtClean="0">
                <a:solidFill>
                  <a:schemeClr val="bg1"/>
                </a:solidFill>
              </a:rPr>
              <a:t> Technologies entwickelt Grafikprozessoren für Mobiltelefon, </a:t>
            </a:r>
            <a:r>
              <a:rPr lang="de-CH" dirty="0" err="1" smtClean="0">
                <a:solidFill>
                  <a:schemeClr val="bg1"/>
                </a:solidFill>
              </a:rPr>
              <a:t>PDA‘s</a:t>
            </a:r>
            <a:r>
              <a:rPr lang="de-CH" dirty="0" smtClean="0">
                <a:solidFill>
                  <a:schemeClr val="bg1"/>
                </a:solidFill>
              </a:rPr>
              <a:t> und Handhelds. Diese werden </a:t>
            </a:r>
            <a:r>
              <a:rPr lang="de-CH" dirty="0" err="1" smtClean="0">
                <a:solidFill>
                  <a:schemeClr val="bg1"/>
                </a:solidFill>
              </a:rPr>
              <a:t>zB</a:t>
            </a:r>
            <a:r>
              <a:rPr lang="de-CH" dirty="0" smtClean="0">
                <a:solidFill>
                  <a:schemeClr val="bg1"/>
                </a:solidFill>
              </a:rPr>
              <a:t>. Im </a:t>
            </a:r>
            <a:r>
              <a:rPr lang="de-CH" dirty="0" err="1" smtClean="0">
                <a:solidFill>
                  <a:schemeClr val="bg1"/>
                </a:solidFill>
              </a:rPr>
              <a:t>iPhone</a:t>
            </a:r>
            <a:r>
              <a:rPr lang="de-CH" dirty="0" smtClean="0">
                <a:solidFill>
                  <a:schemeClr val="bg1"/>
                </a:solidFill>
              </a:rPr>
              <a:t>, in der Pandora und in vielen anderen modernen Handys eingesetzt.</a:t>
            </a:r>
          </a:p>
          <a:p>
            <a:r>
              <a:rPr lang="de-CH" dirty="0" smtClean="0">
                <a:solidFill>
                  <a:schemeClr val="bg1"/>
                </a:solidFill>
              </a:rPr>
              <a:t>Sie entwickelten auch Grafikchips für die Sega Dreamcast.</a:t>
            </a:r>
            <a:endParaRPr lang="de-CH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2956814" y="2497976"/>
            <a:ext cx="3230372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1800000" rev="0"/>
              </a:camera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de-DE" sz="11500" b="1" dirty="0" smtClean="0">
                <a:ln w="10541" cmpd="sng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Ende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88000"/>
            <a:ext cx="8229600" cy="1080000"/>
          </a:xfrm>
        </p:spPr>
        <p:txBody>
          <a:bodyPr>
            <a:normAutofit fontScale="90000"/>
          </a:bodyPr>
          <a:lstStyle/>
          <a:p>
            <a:r>
              <a:rPr lang="de-CH" dirty="0" smtClean="0">
                <a:solidFill>
                  <a:schemeClr val="bg1"/>
                </a:solidFill>
              </a:rPr>
              <a:t>Inhaltsverzeichnis</a:t>
            </a:r>
            <a:r>
              <a:rPr lang="de-CH" dirty="0" smtClean="0"/>
              <a:t/>
            </a:r>
            <a:br>
              <a:rPr lang="de-CH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400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de-CH" dirty="0" smtClean="0">
                <a:solidFill>
                  <a:schemeClr val="bg1"/>
                </a:solidFill>
              </a:rPr>
              <a:t>Grafikprozessor</a:t>
            </a:r>
          </a:p>
          <a:p>
            <a:pPr lvl="1"/>
            <a:r>
              <a:rPr lang="de-CH" dirty="0" smtClean="0">
                <a:solidFill>
                  <a:schemeClr val="bg1"/>
                </a:solidFill>
              </a:rPr>
              <a:t>Grafikspeicher</a:t>
            </a:r>
          </a:p>
          <a:p>
            <a:pPr lvl="1"/>
            <a:r>
              <a:rPr lang="de-CH" dirty="0" smtClean="0">
                <a:solidFill>
                  <a:schemeClr val="bg1"/>
                </a:solidFill>
              </a:rPr>
              <a:t>Taktung</a:t>
            </a:r>
          </a:p>
          <a:p>
            <a:pPr lvl="1"/>
            <a:r>
              <a:rPr lang="de-CH" dirty="0" smtClean="0">
                <a:solidFill>
                  <a:schemeClr val="bg1"/>
                </a:solidFill>
              </a:rPr>
              <a:t>Kühlung</a:t>
            </a:r>
          </a:p>
          <a:p>
            <a:pPr lvl="1"/>
            <a:r>
              <a:rPr lang="de-CH" dirty="0" smtClean="0">
                <a:solidFill>
                  <a:schemeClr val="bg1"/>
                </a:solidFill>
              </a:rPr>
              <a:t>Schnittstellen</a:t>
            </a:r>
          </a:p>
          <a:p>
            <a:pPr lvl="1"/>
            <a:r>
              <a:rPr lang="de-CH" dirty="0" smtClean="0">
                <a:solidFill>
                  <a:schemeClr val="bg1"/>
                </a:solidFill>
              </a:rPr>
              <a:t>Ausgänge</a:t>
            </a:r>
          </a:p>
          <a:p>
            <a:pPr lvl="1"/>
            <a:r>
              <a:rPr lang="de-CH" dirty="0" smtClean="0">
                <a:solidFill>
                  <a:schemeClr val="bg1"/>
                </a:solidFill>
              </a:rPr>
              <a:t>Treiber</a:t>
            </a:r>
          </a:p>
          <a:p>
            <a:pPr lvl="1"/>
            <a:r>
              <a:rPr lang="de-CH" dirty="0" err="1" smtClean="0">
                <a:solidFill>
                  <a:schemeClr val="bg1"/>
                </a:solidFill>
              </a:rPr>
              <a:t>Crossfire</a:t>
            </a:r>
            <a:r>
              <a:rPr lang="de-CH" dirty="0" smtClean="0">
                <a:solidFill>
                  <a:schemeClr val="bg1"/>
                </a:solidFill>
              </a:rPr>
              <a:t> &amp; SLI</a:t>
            </a:r>
          </a:p>
          <a:p>
            <a:pPr lvl="1"/>
            <a:r>
              <a:rPr lang="de-CH" dirty="0" smtClean="0">
                <a:solidFill>
                  <a:schemeClr val="bg1"/>
                </a:solidFill>
              </a:rPr>
              <a:t>ATI</a:t>
            </a:r>
          </a:p>
          <a:p>
            <a:pPr lvl="1"/>
            <a:r>
              <a:rPr lang="de-CH" dirty="0" err="1" smtClean="0">
                <a:solidFill>
                  <a:schemeClr val="bg1"/>
                </a:solidFill>
              </a:rPr>
              <a:t>Nvidia</a:t>
            </a:r>
            <a:endParaRPr lang="de-CH" dirty="0" smtClean="0">
              <a:solidFill>
                <a:schemeClr val="bg1"/>
              </a:solidFill>
            </a:endParaRPr>
          </a:p>
          <a:p>
            <a:pPr lvl="1"/>
            <a:r>
              <a:rPr lang="de-CH" dirty="0" err="1" smtClean="0">
                <a:solidFill>
                  <a:schemeClr val="bg1"/>
                </a:solidFill>
              </a:rPr>
              <a:t>Matrox</a:t>
            </a:r>
            <a:endParaRPr lang="de-CH" dirty="0" smtClean="0">
              <a:solidFill>
                <a:schemeClr val="bg1"/>
              </a:solidFill>
            </a:endParaRPr>
          </a:p>
          <a:p>
            <a:pPr lvl="1"/>
            <a:r>
              <a:rPr lang="de-CH" dirty="0" err="1" smtClean="0">
                <a:solidFill>
                  <a:schemeClr val="bg1"/>
                </a:solidFill>
              </a:rPr>
              <a:t>PowerVR</a:t>
            </a:r>
            <a:r>
              <a:rPr lang="de-CH" dirty="0" smtClean="0">
                <a:solidFill>
                  <a:schemeClr val="bg1"/>
                </a:solidFill>
              </a:rPr>
              <a:t> Technologies</a:t>
            </a:r>
          </a:p>
          <a:p>
            <a:pPr lvl="1">
              <a:buNone/>
            </a:pPr>
            <a:endParaRPr lang="de-CH" dirty="0" smtClean="0">
              <a:solidFill>
                <a:schemeClr val="bg1"/>
              </a:solidFill>
            </a:endParaRPr>
          </a:p>
          <a:p>
            <a:pPr lvl="1"/>
            <a:endParaRPr lang="de-CH" dirty="0" smtClean="0">
              <a:solidFill>
                <a:schemeClr val="bg1"/>
              </a:solidFill>
            </a:endParaRPr>
          </a:p>
          <a:p>
            <a:pPr lvl="1"/>
            <a:endParaRPr lang="de-CH" dirty="0" smtClean="0">
              <a:solidFill>
                <a:schemeClr val="bg1"/>
              </a:solidFill>
            </a:endParaRPr>
          </a:p>
        </p:txBody>
      </p:sp>
      <p:pic>
        <p:nvPicPr>
          <p:cNvPr id="4" name="Inhaltsplatzhalter 3" descr="Grafikkar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00562" y="1428736"/>
            <a:ext cx="4248162" cy="31861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88000"/>
            <a:ext cx="8229600" cy="1080000"/>
          </a:xfrm>
        </p:spPr>
        <p:txBody>
          <a:bodyPr/>
          <a:lstStyle/>
          <a:p>
            <a:r>
              <a:rPr lang="de-CH" dirty="0" smtClean="0">
                <a:solidFill>
                  <a:schemeClr val="bg1"/>
                </a:solidFill>
              </a:rPr>
              <a:t>Grafikprozessor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596" y="1440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de-CH" dirty="0" smtClean="0">
                <a:solidFill>
                  <a:schemeClr val="bg1"/>
                </a:solidFill>
              </a:rPr>
              <a:t>Der</a:t>
            </a:r>
            <a:r>
              <a:rPr lang="de-CH" dirty="0" smtClean="0"/>
              <a:t> </a:t>
            </a:r>
            <a:r>
              <a:rPr lang="de-CH" dirty="0" smtClean="0">
                <a:solidFill>
                  <a:schemeClr val="bg1"/>
                </a:solidFill>
              </a:rPr>
              <a:t>Grafikprozessor dient zur Berechnung der Bildschirmausgabe. Im Gegensatz zum Prozessor kann der Grafikprozessor viele </a:t>
            </a:r>
            <a:r>
              <a:rPr lang="de-CH" dirty="0">
                <a:solidFill>
                  <a:schemeClr val="bg1"/>
                </a:solidFill>
              </a:rPr>
              <a:t>B</a:t>
            </a:r>
            <a:r>
              <a:rPr lang="de-CH" dirty="0" smtClean="0">
                <a:solidFill>
                  <a:schemeClr val="bg1"/>
                </a:solidFill>
              </a:rPr>
              <a:t>erechnungen parallel ausführen. Heutzutage haben </a:t>
            </a:r>
            <a:r>
              <a:rPr lang="de-CH" dirty="0" err="1" smtClean="0">
                <a:solidFill>
                  <a:schemeClr val="bg1"/>
                </a:solidFill>
              </a:rPr>
              <a:t>GPU‘s</a:t>
            </a:r>
            <a:r>
              <a:rPr lang="de-CH" dirty="0" smtClean="0">
                <a:solidFill>
                  <a:schemeClr val="bg1"/>
                </a:solidFill>
              </a:rPr>
              <a:t> mehr Rechenleistung als </a:t>
            </a:r>
            <a:r>
              <a:rPr lang="de-CH" dirty="0" err="1" smtClean="0">
                <a:solidFill>
                  <a:schemeClr val="bg1"/>
                </a:solidFill>
              </a:rPr>
              <a:t>CPU‘s</a:t>
            </a:r>
            <a:r>
              <a:rPr lang="de-CH" dirty="0" smtClean="0">
                <a:solidFill>
                  <a:schemeClr val="bg1"/>
                </a:solidFill>
              </a:rPr>
              <a:t>.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2050" name="Picture 2" descr="D:\Daten_Lehre\Projekttag\praesentation-grafikkarten\trunk\6600GT_GP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3643314"/>
            <a:ext cx="2198682" cy="2108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i\Desktop\Unbenann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4500570"/>
            <a:ext cx="2762250" cy="2000250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88000"/>
            <a:ext cx="8229600" cy="1080000"/>
          </a:xfrm>
        </p:spPr>
        <p:txBody>
          <a:bodyPr/>
          <a:lstStyle/>
          <a:p>
            <a:r>
              <a:rPr lang="de-CH" dirty="0" smtClean="0">
                <a:solidFill>
                  <a:schemeClr val="bg1"/>
                </a:solidFill>
              </a:rPr>
              <a:t>Grafikspeicher</a:t>
            </a:r>
            <a:endParaRPr lang="de-CH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2910" y="1440000"/>
            <a:ext cx="7829576" cy="2828932"/>
          </a:xfrm>
        </p:spPr>
        <p:txBody>
          <a:bodyPr>
            <a:normAutofit fontScale="62500" lnSpcReduction="20000"/>
          </a:bodyPr>
          <a:lstStyle/>
          <a:p>
            <a:r>
              <a:rPr lang="de-CH" dirty="0" smtClean="0">
                <a:solidFill>
                  <a:schemeClr val="bg1"/>
                </a:solidFill>
              </a:rPr>
              <a:t>Im Grafikspeicher werden die Daten die im Grafikprozessor verarbeitet werden gespeichert. Er dient auch als </a:t>
            </a:r>
            <a:r>
              <a:rPr lang="de-CH" dirty="0" err="1" smtClean="0">
                <a:solidFill>
                  <a:schemeClr val="bg1"/>
                </a:solidFill>
              </a:rPr>
              <a:t>Framebuffer</a:t>
            </a:r>
            <a:r>
              <a:rPr lang="de-CH" dirty="0" smtClean="0">
                <a:solidFill>
                  <a:schemeClr val="bg1"/>
                </a:solidFill>
              </a:rPr>
              <a:t>.</a:t>
            </a:r>
          </a:p>
          <a:p>
            <a:r>
              <a:rPr lang="de-CH" dirty="0" smtClean="0">
                <a:solidFill>
                  <a:schemeClr val="bg1"/>
                </a:solidFill>
              </a:rPr>
              <a:t>Aktuelle Grafikkarten haben 512MB-4 GB GDDR3/4/5 Ram. Der Grafikkartenspeicher von ATI sind von 1000 Mhz-2000Mhz </a:t>
            </a:r>
            <a:r>
              <a:rPr lang="de-CH" dirty="0" err="1" smtClean="0">
                <a:solidFill>
                  <a:schemeClr val="bg1"/>
                </a:solidFill>
              </a:rPr>
              <a:t>getaktet</a:t>
            </a:r>
            <a:r>
              <a:rPr lang="de-CH" dirty="0" smtClean="0">
                <a:solidFill>
                  <a:schemeClr val="bg1"/>
                </a:solidFill>
              </a:rPr>
              <a:t>.</a:t>
            </a:r>
          </a:p>
          <a:p>
            <a:r>
              <a:rPr lang="de-CH" dirty="0" smtClean="0">
                <a:solidFill>
                  <a:schemeClr val="bg1"/>
                </a:solidFill>
              </a:rPr>
              <a:t>Der Grafikkartenspeicher von </a:t>
            </a:r>
            <a:r>
              <a:rPr lang="de-CH" dirty="0" err="1" smtClean="0">
                <a:solidFill>
                  <a:schemeClr val="bg1"/>
                </a:solidFill>
              </a:rPr>
              <a:t>Nvidia</a:t>
            </a:r>
            <a:r>
              <a:rPr lang="de-CH" dirty="0" smtClean="0">
                <a:solidFill>
                  <a:schemeClr val="bg1"/>
                </a:solidFill>
              </a:rPr>
              <a:t> ist von 800Mhz-1500 </a:t>
            </a:r>
            <a:r>
              <a:rPr lang="de-CH" dirty="0" err="1" smtClean="0">
                <a:solidFill>
                  <a:schemeClr val="bg1"/>
                </a:solidFill>
              </a:rPr>
              <a:t>Mhz</a:t>
            </a:r>
            <a:r>
              <a:rPr lang="de-CH" dirty="0" smtClean="0">
                <a:solidFill>
                  <a:schemeClr val="bg1"/>
                </a:solidFill>
              </a:rPr>
              <a:t> </a:t>
            </a:r>
            <a:r>
              <a:rPr lang="de-CH" dirty="0" err="1" smtClean="0">
                <a:solidFill>
                  <a:schemeClr val="bg1"/>
                </a:solidFill>
              </a:rPr>
              <a:t>getaktet</a:t>
            </a:r>
            <a:r>
              <a:rPr lang="de-CH" dirty="0" smtClean="0">
                <a:solidFill>
                  <a:schemeClr val="bg1"/>
                </a:solidFill>
              </a:rPr>
              <a:t>. </a:t>
            </a:r>
          </a:p>
          <a:p>
            <a:r>
              <a:rPr lang="de-CH" dirty="0" smtClean="0">
                <a:solidFill>
                  <a:schemeClr val="bg1"/>
                </a:solidFill>
              </a:rPr>
              <a:t>Grafikkartenspeicher kann ganz normal </a:t>
            </a:r>
            <a:r>
              <a:rPr lang="de-CH" dirty="0" err="1" smtClean="0">
                <a:solidFill>
                  <a:schemeClr val="bg1"/>
                </a:solidFill>
              </a:rPr>
              <a:t>übertaktet</a:t>
            </a:r>
            <a:r>
              <a:rPr lang="de-CH" dirty="0" smtClean="0">
                <a:solidFill>
                  <a:schemeClr val="bg1"/>
                </a:solidFill>
              </a:rPr>
              <a:t> werden.</a:t>
            </a:r>
          </a:p>
          <a:p>
            <a:r>
              <a:rPr lang="de-CH" dirty="0" smtClean="0">
                <a:solidFill>
                  <a:schemeClr val="bg1"/>
                </a:solidFill>
              </a:rPr>
              <a:t>Grafikkartenspeicher ist sehr wichtig für Anwendungen die viele Modelle auf einmal laden. In Anwendungen in denen dies nicht der Fall ist </a:t>
            </a:r>
            <a:r>
              <a:rPr lang="de-CH" dirty="0" err="1" smtClean="0">
                <a:solidFill>
                  <a:schemeClr val="bg1"/>
                </a:solidFill>
              </a:rPr>
              <a:t>erhählt</a:t>
            </a:r>
            <a:r>
              <a:rPr lang="de-CH" dirty="0" smtClean="0">
                <a:solidFill>
                  <a:schemeClr val="bg1"/>
                </a:solidFill>
              </a:rPr>
              <a:t> man keinen Vorteil. </a:t>
            </a:r>
          </a:p>
          <a:p>
            <a:endParaRPr lang="de-CH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88000"/>
            <a:ext cx="8229600" cy="1080000"/>
          </a:xfrm>
        </p:spPr>
        <p:txBody>
          <a:bodyPr/>
          <a:lstStyle/>
          <a:p>
            <a:r>
              <a:rPr lang="de-CH" dirty="0" smtClean="0">
                <a:solidFill>
                  <a:schemeClr val="bg1"/>
                </a:solidFill>
              </a:rPr>
              <a:t>Taktung</a:t>
            </a:r>
            <a:endParaRPr lang="de-CH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400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de-CH" dirty="0" smtClean="0">
                <a:solidFill>
                  <a:schemeClr val="bg1"/>
                </a:solidFill>
              </a:rPr>
              <a:t>ATI Desktopgrafikkarten sind von 700-850 </a:t>
            </a:r>
            <a:r>
              <a:rPr lang="de-CH" dirty="0" err="1" smtClean="0">
                <a:solidFill>
                  <a:schemeClr val="bg1"/>
                </a:solidFill>
              </a:rPr>
              <a:t>Mhz</a:t>
            </a:r>
            <a:r>
              <a:rPr lang="de-CH" dirty="0" smtClean="0">
                <a:solidFill>
                  <a:schemeClr val="bg1"/>
                </a:solidFill>
              </a:rPr>
              <a:t> </a:t>
            </a:r>
            <a:r>
              <a:rPr lang="de-CH" dirty="0" err="1" smtClean="0">
                <a:solidFill>
                  <a:schemeClr val="bg1"/>
                </a:solidFill>
              </a:rPr>
              <a:t>getaktet</a:t>
            </a:r>
            <a:r>
              <a:rPr lang="de-CH" dirty="0" smtClean="0">
                <a:solidFill>
                  <a:schemeClr val="bg1"/>
                </a:solidFill>
              </a:rPr>
              <a:t>. </a:t>
            </a:r>
          </a:p>
          <a:p>
            <a:r>
              <a:rPr lang="de-CH" dirty="0" err="1" smtClean="0">
                <a:solidFill>
                  <a:schemeClr val="bg1"/>
                </a:solidFill>
              </a:rPr>
              <a:t>Nvidia</a:t>
            </a:r>
            <a:r>
              <a:rPr lang="de-CH" dirty="0" smtClean="0">
                <a:solidFill>
                  <a:schemeClr val="bg1"/>
                </a:solidFill>
              </a:rPr>
              <a:t> Desktopgrafikkarten sind von 600-750 </a:t>
            </a:r>
            <a:r>
              <a:rPr lang="de-CH" dirty="0" err="1" smtClean="0">
                <a:solidFill>
                  <a:schemeClr val="bg1"/>
                </a:solidFill>
              </a:rPr>
              <a:t>Mhz</a:t>
            </a:r>
            <a:r>
              <a:rPr lang="de-CH" dirty="0" smtClean="0">
                <a:solidFill>
                  <a:schemeClr val="bg1"/>
                </a:solidFill>
              </a:rPr>
              <a:t> </a:t>
            </a:r>
            <a:r>
              <a:rPr lang="de-CH" dirty="0" err="1" smtClean="0">
                <a:solidFill>
                  <a:schemeClr val="bg1"/>
                </a:solidFill>
              </a:rPr>
              <a:t>getaktet</a:t>
            </a:r>
            <a:r>
              <a:rPr lang="de-CH" dirty="0" smtClean="0">
                <a:solidFill>
                  <a:schemeClr val="bg1"/>
                </a:solidFill>
              </a:rPr>
              <a:t>. </a:t>
            </a:r>
          </a:p>
          <a:p>
            <a:r>
              <a:rPr lang="de-CH" dirty="0" smtClean="0">
                <a:solidFill>
                  <a:schemeClr val="bg1"/>
                </a:solidFill>
              </a:rPr>
              <a:t>Bei Grafikkarten ist die Taktung nicht so entscheidend wie bei Prozessoren.</a:t>
            </a:r>
          </a:p>
          <a:p>
            <a:r>
              <a:rPr lang="de-CH" dirty="0" smtClean="0">
                <a:solidFill>
                  <a:schemeClr val="bg1"/>
                </a:solidFill>
              </a:rPr>
              <a:t>Grafikkarten können auch </a:t>
            </a:r>
            <a:r>
              <a:rPr lang="de-CH" dirty="0" err="1" smtClean="0">
                <a:solidFill>
                  <a:schemeClr val="bg1"/>
                </a:solidFill>
              </a:rPr>
              <a:t>übertaktet</a:t>
            </a:r>
            <a:r>
              <a:rPr lang="de-CH" dirty="0" smtClean="0">
                <a:solidFill>
                  <a:schemeClr val="bg1"/>
                </a:solidFill>
              </a:rPr>
              <a:t> werden. </a:t>
            </a:r>
          </a:p>
          <a:p>
            <a:r>
              <a:rPr lang="de-CH" dirty="0" smtClean="0">
                <a:solidFill>
                  <a:schemeClr val="bg1"/>
                </a:solidFill>
              </a:rPr>
              <a:t>Die </a:t>
            </a:r>
            <a:r>
              <a:rPr lang="de-CH" dirty="0" err="1" smtClean="0">
                <a:solidFill>
                  <a:schemeClr val="bg1"/>
                </a:solidFill>
              </a:rPr>
              <a:t>Notebookversionen</a:t>
            </a:r>
            <a:r>
              <a:rPr lang="de-CH" dirty="0" smtClean="0">
                <a:solidFill>
                  <a:schemeClr val="bg1"/>
                </a:solidFill>
              </a:rPr>
              <a:t> der Grafikkarten sind immer niedriger </a:t>
            </a:r>
            <a:r>
              <a:rPr lang="de-CH" dirty="0" err="1" smtClean="0">
                <a:solidFill>
                  <a:schemeClr val="bg1"/>
                </a:solidFill>
              </a:rPr>
              <a:t>getaktet</a:t>
            </a:r>
            <a:r>
              <a:rPr lang="de-CH" dirty="0" smtClean="0">
                <a:solidFill>
                  <a:schemeClr val="bg1"/>
                </a:solidFill>
              </a:rPr>
              <a:t>, damit diese nicht so heiss werden und so weniger gekühlt werden müssen.</a:t>
            </a:r>
          </a:p>
          <a:p>
            <a:endParaRPr lang="de-CH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88000"/>
            <a:ext cx="8229600" cy="1080000"/>
          </a:xfrm>
        </p:spPr>
        <p:txBody>
          <a:bodyPr/>
          <a:lstStyle/>
          <a:p>
            <a:r>
              <a:rPr lang="de-CH" dirty="0" smtClean="0">
                <a:solidFill>
                  <a:schemeClr val="bg1"/>
                </a:solidFill>
              </a:rPr>
              <a:t>Kühlung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40000"/>
            <a:ext cx="8229600" cy="4525963"/>
          </a:xfrm>
        </p:spPr>
        <p:txBody>
          <a:bodyPr/>
          <a:lstStyle/>
          <a:p>
            <a:pPr marL="0" indent="0"/>
            <a:r>
              <a:rPr lang="de-CH" dirty="0" smtClean="0">
                <a:solidFill>
                  <a:schemeClr val="bg1"/>
                </a:solidFill>
              </a:rPr>
              <a:t>Passive Luftkühlung: Durch einen Kühlkörper wird die Wärme an die Umgebung abgegeben.</a:t>
            </a:r>
          </a:p>
          <a:p>
            <a:pPr marL="0" indent="0"/>
            <a:r>
              <a:rPr lang="de-CH" dirty="0" smtClean="0">
                <a:solidFill>
                  <a:schemeClr val="bg1"/>
                </a:solidFill>
              </a:rPr>
              <a:t>Aktive Luftkühlung: Auf dem Kühlkörper sitzt zusätzlich noch ein Lüfter.</a:t>
            </a:r>
          </a:p>
          <a:p>
            <a:pPr marL="0" indent="0"/>
            <a:r>
              <a:rPr lang="de-CH" dirty="0" smtClean="0">
                <a:solidFill>
                  <a:schemeClr val="bg1"/>
                </a:solidFill>
              </a:rPr>
              <a:t>Wasserkühlung:  Die Grafikkarte wird in einen Wasserkreislauf eingebunden.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Adi\Desktop\Unbenannt133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4357694"/>
            <a:ext cx="2905125" cy="2638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88000"/>
            <a:ext cx="8229600" cy="1080000"/>
          </a:xfrm>
        </p:spPr>
        <p:txBody>
          <a:bodyPr/>
          <a:lstStyle/>
          <a:p>
            <a:r>
              <a:rPr lang="de-CH" dirty="0" smtClean="0">
                <a:solidFill>
                  <a:schemeClr val="bg1"/>
                </a:solidFill>
              </a:rPr>
              <a:t>Schnittstellen</a:t>
            </a:r>
          </a:p>
        </p:txBody>
      </p:sp>
      <p:pic>
        <p:nvPicPr>
          <p:cNvPr id="1027" name="Picture 3" descr="D:\Daten_Lehre\Projekttag\praesentation-grafikkarten\trunk\ag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714752"/>
            <a:ext cx="2643206" cy="2691101"/>
          </a:xfrm>
          <a:prstGeom prst="rect">
            <a:avLst/>
          </a:prstGeom>
          <a:noFill/>
        </p:spPr>
      </p:pic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500034" y="1440000"/>
            <a:ext cx="7929618" cy="32147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CH" dirty="0" smtClean="0">
                <a:solidFill>
                  <a:schemeClr val="bg1"/>
                </a:solidFill>
              </a:rPr>
              <a:t>Aktuell gibt es </a:t>
            </a:r>
            <a:r>
              <a:rPr lang="de-CH" dirty="0" smtClean="0">
                <a:solidFill>
                  <a:schemeClr val="bg1"/>
                </a:solidFill>
              </a:rPr>
              <a:t>verschiedene</a:t>
            </a:r>
          </a:p>
          <a:p>
            <a:pPr>
              <a:buNone/>
            </a:pPr>
            <a:r>
              <a:rPr lang="de-CH" dirty="0" smtClean="0">
                <a:solidFill>
                  <a:schemeClr val="bg1"/>
                </a:solidFill>
              </a:rPr>
              <a:t>Grafikschnittstellen  ISA</a:t>
            </a:r>
            <a:r>
              <a:rPr lang="de-CH" dirty="0" smtClean="0">
                <a:solidFill>
                  <a:schemeClr val="bg1"/>
                </a:solidFill>
              </a:rPr>
              <a:t>, AGP, PCI und </a:t>
            </a:r>
            <a:r>
              <a:rPr lang="de-CH" dirty="0" smtClean="0">
                <a:solidFill>
                  <a:schemeClr val="bg1"/>
                </a:solidFill>
              </a:rPr>
              <a:t>PCI-</a:t>
            </a:r>
          </a:p>
          <a:p>
            <a:pPr>
              <a:buNone/>
            </a:pPr>
            <a:r>
              <a:rPr lang="de-CH" dirty="0" smtClean="0">
                <a:solidFill>
                  <a:schemeClr val="bg1"/>
                </a:solidFill>
              </a:rPr>
              <a:t>Express</a:t>
            </a:r>
            <a:r>
              <a:rPr lang="de-CH" dirty="0" smtClean="0">
                <a:solidFill>
                  <a:schemeClr val="bg1"/>
                </a:solidFill>
              </a:rPr>
              <a:t>. ISA ist jedoch schon veraltet. </a:t>
            </a:r>
          </a:p>
          <a:p>
            <a:endParaRPr lang="de-CH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 descr="25px-MiniDIN-4_Connector_Pinout.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5572140"/>
            <a:ext cx="357190" cy="357190"/>
          </a:xfrm>
        </p:spPr>
      </p:pic>
      <p:pic>
        <p:nvPicPr>
          <p:cNvPr id="5" name="Grafik 4" descr="36px-MiniDVI_Connector_Pinout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3571876"/>
            <a:ext cx="514354" cy="357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rafik 5" descr="47px-MiniVGA_Connector_Pinout.sv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282" y="2143116"/>
            <a:ext cx="671517" cy="428628"/>
          </a:xfrm>
          <a:prstGeom prst="rect">
            <a:avLst/>
          </a:prstGeom>
        </p:spPr>
      </p:pic>
      <p:pic>
        <p:nvPicPr>
          <p:cNvPr id="8" name="Grafik 7" descr="68px-DE15_Connector_Pinout.svg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4282" y="1428736"/>
            <a:ext cx="971557" cy="428628"/>
          </a:xfrm>
          <a:prstGeom prst="rect">
            <a:avLst/>
          </a:prstGeom>
        </p:spPr>
      </p:pic>
      <p:pic>
        <p:nvPicPr>
          <p:cNvPr id="9" name="Grafik 8" descr="68px-HDMI_Diagram.svg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2844" y="4214818"/>
            <a:ext cx="971557" cy="357190"/>
          </a:xfrm>
          <a:prstGeom prst="rect">
            <a:avLst/>
          </a:prstGeom>
        </p:spPr>
      </p:pic>
      <p:pic>
        <p:nvPicPr>
          <p:cNvPr id="10" name="Grafik 9" descr="81px-DVI_Diagram.svg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14282" y="2857496"/>
            <a:ext cx="1157296" cy="357190"/>
          </a:xfrm>
          <a:prstGeom prst="rect">
            <a:avLst/>
          </a:prstGeom>
        </p:spPr>
      </p:pic>
      <p:pic>
        <p:nvPicPr>
          <p:cNvPr id="11" name="Grafik 10" descr="56px-Display_Port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14282" y="5000636"/>
            <a:ext cx="600080" cy="214314"/>
          </a:xfrm>
          <a:prstGeom prst="rect">
            <a:avLst/>
          </a:prstGeom>
        </p:spPr>
      </p:pic>
      <p:sp>
        <p:nvSpPr>
          <p:cNvPr id="19" name="Titel 1"/>
          <p:cNvSpPr txBox="1">
            <a:spLocks/>
          </p:cNvSpPr>
          <p:nvPr/>
        </p:nvSpPr>
        <p:spPr>
          <a:xfrm>
            <a:off x="438120" y="288000"/>
            <a:ext cx="8229600" cy="108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Ausgänge</a:t>
            </a:r>
            <a:endParaRPr kumimoji="0" lang="de-D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1928794" y="1440000"/>
            <a:ext cx="45720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200" dirty="0" smtClean="0">
                <a:solidFill>
                  <a:schemeClr val="bg1"/>
                </a:solidFill>
              </a:rPr>
              <a:t>VGA-Out</a:t>
            </a:r>
          </a:p>
          <a:p>
            <a:endParaRPr lang="de-CH" sz="2200" dirty="0" smtClean="0">
              <a:solidFill>
                <a:schemeClr val="bg1"/>
              </a:solidFill>
            </a:endParaRPr>
          </a:p>
          <a:p>
            <a:r>
              <a:rPr lang="de-CH" sz="2200" dirty="0" smtClean="0">
                <a:solidFill>
                  <a:schemeClr val="bg1"/>
                </a:solidFill>
              </a:rPr>
              <a:t>Mini-VGA</a:t>
            </a:r>
          </a:p>
          <a:p>
            <a:endParaRPr lang="de-CH" sz="2200" dirty="0" smtClean="0">
              <a:solidFill>
                <a:schemeClr val="bg1"/>
              </a:solidFill>
            </a:endParaRPr>
          </a:p>
          <a:p>
            <a:r>
              <a:rPr lang="de-CH" sz="2200" dirty="0" smtClean="0">
                <a:solidFill>
                  <a:schemeClr val="bg1"/>
                </a:solidFill>
              </a:rPr>
              <a:t>DVI-Out</a:t>
            </a:r>
          </a:p>
          <a:p>
            <a:endParaRPr lang="de-CH" sz="2200" dirty="0" smtClean="0">
              <a:solidFill>
                <a:schemeClr val="bg1"/>
              </a:solidFill>
            </a:endParaRPr>
          </a:p>
          <a:p>
            <a:r>
              <a:rPr lang="de-CH" sz="2200" dirty="0" smtClean="0">
                <a:solidFill>
                  <a:schemeClr val="bg1"/>
                </a:solidFill>
              </a:rPr>
              <a:t>Mini-DVI</a:t>
            </a:r>
          </a:p>
          <a:p>
            <a:endParaRPr lang="de-CH" sz="2200" dirty="0" smtClean="0">
              <a:solidFill>
                <a:schemeClr val="bg1"/>
              </a:solidFill>
            </a:endParaRPr>
          </a:p>
          <a:p>
            <a:r>
              <a:rPr lang="de-CH" sz="2200" dirty="0" smtClean="0">
                <a:solidFill>
                  <a:schemeClr val="bg1"/>
                </a:solidFill>
              </a:rPr>
              <a:t>HDMI-Out</a:t>
            </a:r>
          </a:p>
          <a:p>
            <a:pPr marL="447675" indent="-447675"/>
            <a:endParaRPr lang="de-CH" sz="2200" dirty="0" smtClean="0">
              <a:solidFill>
                <a:schemeClr val="bg1"/>
              </a:solidFill>
            </a:endParaRPr>
          </a:p>
          <a:p>
            <a:pPr marL="447675" indent="-447675"/>
            <a:r>
              <a:rPr lang="de-CH" sz="2200" dirty="0" smtClean="0">
                <a:solidFill>
                  <a:schemeClr val="bg1"/>
                </a:solidFill>
              </a:rPr>
              <a:t>Display Port</a:t>
            </a:r>
            <a:endParaRPr lang="de-DE" sz="2200" dirty="0" smtClean="0">
              <a:solidFill>
                <a:schemeClr val="bg1"/>
              </a:solidFill>
            </a:endParaRPr>
          </a:p>
          <a:p>
            <a:endParaRPr lang="de-CH" sz="2200" dirty="0" smtClean="0">
              <a:solidFill>
                <a:schemeClr val="bg1"/>
              </a:solidFill>
            </a:endParaRPr>
          </a:p>
          <a:p>
            <a:r>
              <a:rPr lang="de-CH" sz="2200" dirty="0" smtClean="0">
                <a:solidFill>
                  <a:schemeClr val="bg1"/>
                </a:solidFill>
              </a:rPr>
              <a:t>TV-Out</a:t>
            </a:r>
            <a:endParaRPr lang="de-CH" sz="2200" dirty="0">
              <a:solidFill>
                <a:schemeClr val="bg1"/>
              </a:solidFill>
            </a:endParaRPr>
          </a:p>
        </p:txBody>
      </p:sp>
      <p:pic>
        <p:nvPicPr>
          <p:cNvPr id="5122" name="Picture 2" descr="D:\Daten_Lehre\Projekttag\praesentation-grafikkarten\trunk\scripts03tu3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714744" y="1785926"/>
            <a:ext cx="5010150" cy="3381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88000"/>
            <a:ext cx="8229600" cy="1080000"/>
          </a:xfrm>
        </p:spPr>
        <p:txBody>
          <a:bodyPr/>
          <a:lstStyle/>
          <a:p>
            <a:r>
              <a:rPr lang="de-CH" dirty="0" smtClean="0">
                <a:solidFill>
                  <a:schemeClr val="bg1"/>
                </a:solidFill>
              </a:rPr>
              <a:t>Treiber</a:t>
            </a:r>
            <a:endParaRPr lang="de-CH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400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de-CH" dirty="0" smtClean="0">
                <a:solidFill>
                  <a:schemeClr val="bg1"/>
                </a:solidFill>
              </a:rPr>
              <a:t>ATI und </a:t>
            </a:r>
            <a:r>
              <a:rPr lang="de-CH" dirty="0" err="1" smtClean="0">
                <a:solidFill>
                  <a:schemeClr val="bg1"/>
                </a:solidFill>
              </a:rPr>
              <a:t>Nvidia</a:t>
            </a:r>
            <a:r>
              <a:rPr lang="de-CH" dirty="0" smtClean="0">
                <a:solidFill>
                  <a:schemeClr val="bg1"/>
                </a:solidFill>
              </a:rPr>
              <a:t> bringen monatlich neue Treiber für </a:t>
            </a:r>
            <a:r>
              <a:rPr lang="de-CH" dirty="0" err="1" smtClean="0">
                <a:solidFill>
                  <a:schemeClr val="bg1"/>
                </a:solidFill>
              </a:rPr>
              <a:t>Radeon</a:t>
            </a:r>
            <a:r>
              <a:rPr lang="de-CH" dirty="0" smtClean="0">
                <a:solidFill>
                  <a:schemeClr val="bg1"/>
                </a:solidFill>
              </a:rPr>
              <a:t> und Geforce heraus. Diese werden dann auf die neuen Spiele und Programme angepasst. So erreicht man meistens eine deutliche Steigerung der FPS (Frames per Second).</a:t>
            </a:r>
          </a:p>
          <a:p>
            <a:r>
              <a:rPr lang="de-CH" dirty="0" smtClean="0">
                <a:solidFill>
                  <a:schemeClr val="bg1"/>
                </a:solidFill>
              </a:rPr>
              <a:t>Für die professionelle Linie </a:t>
            </a:r>
            <a:r>
              <a:rPr lang="de-CH" dirty="0" err="1" smtClean="0">
                <a:solidFill>
                  <a:schemeClr val="bg1"/>
                </a:solidFill>
              </a:rPr>
              <a:t>FireGL</a:t>
            </a:r>
            <a:r>
              <a:rPr lang="de-CH" dirty="0" smtClean="0">
                <a:solidFill>
                  <a:schemeClr val="bg1"/>
                </a:solidFill>
              </a:rPr>
              <a:t> (ATI) und </a:t>
            </a:r>
            <a:r>
              <a:rPr lang="de-CH" dirty="0" err="1" smtClean="0">
                <a:solidFill>
                  <a:schemeClr val="bg1"/>
                </a:solidFill>
              </a:rPr>
              <a:t>Quadro</a:t>
            </a:r>
            <a:r>
              <a:rPr lang="de-CH" dirty="0" smtClean="0">
                <a:solidFill>
                  <a:schemeClr val="bg1"/>
                </a:solidFill>
              </a:rPr>
              <a:t> (</a:t>
            </a:r>
            <a:r>
              <a:rPr lang="de-CH" dirty="0" err="1" smtClean="0">
                <a:solidFill>
                  <a:schemeClr val="bg1"/>
                </a:solidFill>
              </a:rPr>
              <a:t>Nvidia</a:t>
            </a:r>
            <a:r>
              <a:rPr lang="de-CH" dirty="0" smtClean="0">
                <a:solidFill>
                  <a:schemeClr val="bg1"/>
                </a:solidFill>
              </a:rPr>
              <a:t>). Die Treiber für </a:t>
            </a:r>
            <a:r>
              <a:rPr lang="de-CH" dirty="0" err="1" smtClean="0">
                <a:solidFill>
                  <a:schemeClr val="bg1"/>
                </a:solidFill>
              </a:rPr>
              <a:t>Radeon</a:t>
            </a:r>
            <a:r>
              <a:rPr lang="de-CH" dirty="0" smtClean="0">
                <a:solidFill>
                  <a:schemeClr val="bg1"/>
                </a:solidFill>
              </a:rPr>
              <a:t> und Geforce sind für Spiele optimiert und die Treiber für </a:t>
            </a:r>
            <a:r>
              <a:rPr lang="de-CH" dirty="0" err="1" smtClean="0">
                <a:solidFill>
                  <a:schemeClr val="bg1"/>
                </a:solidFill>
              </a:rPr>
              <a:t>FireGL</a:t>
            </a:r>
            <a:r>
              <a:rPr lang="de-CH" dirty="0" smtClean="0">
                <a:solidFill>
                  <a:schemeClr val="bg1"/>
                </a:solidFill>
              </a:rPr>
              <a:t> und </a:t>
            </a:r>
            <a:r>
              <a:rPr lang="de-CH" dirty="0" err="1" smtClean="0">
                <a:solidFill>
                  <a:schemeClr val="bg1"/>
                </a:solidFill>
              </a:rPr>
              <a:t>Quadro</a:t>
            </a:r>
            <a:r>
              <a:rPr lang="de-CH" dirty="0" smtClean="0">
                <a:solidFill>
                  <a:schemeClr val="bg1"/>
                </a:solidFill>
              </a:rPr>
              <a:t> sind für professionelle Grafikprogramme optimiert.</a:t>
            </a:r>
            <a:endParaRPr lang="de-CH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681</Words>
  <Application>Microsoft Office PowerPoint</Application>
  <PresentationFormat>Bildschirmpräsentation (4:3)</PresentationFormat>
  <Paragraphs>77</Paragraphs>
  <Slides>15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Larissa-Design</vt:lpstr>
      <vt:lpstr>Folie 1</vt:lpstr>
      <vt:lpstr>Inhaltsverzeichnis </vt:lpstr>
      <vt:lpstr>Grafikprozessor</vt:lpstr>
      <vt:lpstr>Grafikspeicher</vt:lpstr>
      <vt:lpstr>Taktung</vt:lpstr>
      <vt:lpstr>Kühlung</vt:lpstr>
      <vt:lpstr>Schnittstellen</vt:lpstr>
      <vt:lpstr>Folie 8</vt:lpstr>
      <vt:lpstr>Treiber</vt:lpstr>
      <vt:lpstr>Crossfire und SLI</vt:lpstr>
      <vt:lpstr>ATI</vt:lpstr>
      <vt:lpstr>Nvidia</vt:lpstr>
      <vt:lpstr> Matrox</vt:lpstr>
      <vt:lpstr>PowerVR Technologies</vt:lpstr>
      <vt:lpstr>Folie 15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Grafikkarten</dc:title>
  <dc:creator> </dc:creator>
  <cp:lastModifiedBy>Adi</cp:lastModifiedBy>
  <cp:revision>78</cp:revision>
  <dcterms:created xsi:type="dcterms:W3CDTF">2009-08-13T13:50:35Z</dcterms:created>
  <dcterms:modified xsi:type="dcterms:W3CDTF">2009-09-03T07:03:53Z</dcterms:modified>
</cp:coreProperties>
</file>