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2" r:id="rId7"/>
    <p:sldId id="261" r:id="rId8"/>
    <p:sldId id="263" r:id="rId9"/>
    <p:sldId id="268" r:id="rId10"/>
    <p:sldId id="264" r:id="rId11"/>
    <p:sldId id="265" r:id="rId12"/>
    <p:sldId id="267" r:id="rId13"/>
    <p:sldId id="266"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0" autoAdjust="0"/>
    <p:restoredTop sz="94660"/>
  </p:normalViewPr>
  <p:slideViewPr>
    <p:cSldViewPr>
      <p:cViewPr varScale="1">
        <p:scale>
          <a:sx n="80" d="100"/>
          <a:sy n="80" d="100"/>
        </p:scale>
        <p:origin x="-16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94CD22-FE39-4377-9BCA-42E62D1A832B}" type="datetimeFigureOut">
              <a:rPr lang="de-CH" smtClean="0"/>
              <a:pPr/>
              <a:t>19.08.2010</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DBCCD-64CE-46CD-AD19-82332354A004}" type="slidenum">
              <a:rPr lang="de-CH" smtClean="0"/>
              <a:pPr/>
              <a:t>‹Nr.›</a:t>
            </a:fld>
            <a:endParaRPr lang="de-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62FDBCCD-64CE-46CD-AD19-82332354A004}" type="slidenum">
              <a:rPr lang="de-CH" smtClean="0"/>
              <a:pPr/>
              <a:t>2</a:t>
            </a:fld>
            <a:endParaRPr lang="de-C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Abgerundetes Rechtec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bgerundetes Rechtec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de-DE" smtClean="0"/>
              <a:t>Titelmasterformat durch Klicken bearbeiten</a:t>
            </a:r>
            <a:endParaRPr kumimoji="0" lang="en-US"/>
          </a:p>
        </p:txBody>
      </p:sp>
      <p:sp>
        <p:nvSpPr>
          <p:cNvPr id="20" name="Untertitel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19" name="Datumsplatzhalter 18"/>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8" name="Fußzeilenplatzhalter 7"/>
          <p:cNvSpPr>
            <a:spLocks noGrp="1"/>
          </p:cNvSpPr>
          <p:nvPr>
            <p:ph type="ftr" sz="quarter" idx="11"/>
          </p:nvPr>
        </p:nvSpPr>
        <p:spPr/>
        <p:txBody>
          <a:bodyPr/>
          <a:lstStyle>
            <a:extLst/>
          </a:lstStyle>
          <a:p>
            <a:endParaRPr lang="de-CH"/>
          </a:p>
        </p:txBody>
      </p:sp>
      <p:sp>
        <p:nvSpPr>
          <p:cNvPr id="11" name="Foliennummernplatzhalter 10"/>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502920" y="530352"/>
            <a:ext cx="8183880" cy="4187952"/>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533404"/>
            <a:ext cx="1981200" cy="5257799"/>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533400" y="533402"/>
            <a:ext cx="5943600" cy="5257801"/>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a:xfrm>
            <a:off x="502920" y="530352"/>
            <a:ext cx="8183880" cy="4187952"/>
          </a:xfrm>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14" name="Abgerundetes Rechtec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bgerundetes Rechtec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nchor="b"/>
          <a:lstStyle>
            <a:lvl1pPr>
              <a:defRPr b="1"/>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8" name="Fußzeilenplatzhalter 7"/>
          <p:cNvSpPr>
            <a:spLocks noGrp="1"/>
          </p:cNvSpPr>
          <p:nvPr>
            <p:ph type="ftr" sz="quarter" idx="11"/>
          </p:nvPr>
        </p:nvSpPr>
        <p:spPr/>
        <p:txBody>
          <a:bodyPr/>
          <a:lstStyle>
            <a:extLst/>
          </a:lstStyle>
          <a:p>
            <a:endParaRPr lang="de-CH"/>
          </a:p>
        </p:txBody>
      </p:sp>
      <p:sp>
        <p:nvSpPr>
          <p:cNvPr id="9" name="Foliennummernplatzhalter 8"/>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4" name="Fußzeilenplatzhalter 3"/>
          <p:cNvSpPr>
            <a:spLocks noGrp="1"/>
          </p:cNvSpPr>
          <p:nvPr>
            <p:ph type="ftr" sz="quarter" idx="11"/>
          </p:nvPr>
        </p:nvSpPr>
        <p:spPr/>
        <p:txBody>
          <a:bodyPr/>
          <a:lstStyle>
            <a:extLst/>
          </a:lstStyle>
          <a:p>
            <a:endParaRPr lang="de-CH"/>
          </a:p>
        </p:txBody>
      </p:sp>
      <p:sp>
        <p:nvSpPr>
          <p:cNvPr id="5" name="Foliennummernplatzhalter 4"/>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Abgerundetes Rechtec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3" name="Fußzeilenplatzhalter 2"/>
          <p:cNvSpPr>
            <a:spLocks noGrp="1"/>
          </p:cNvSpPr>
          <p:nvPr>
            <p:ph type="ftr" sz="quarter" idx="11"/>
          </p:nvPr>
        </p:nvSpPr>
        <p:spPr/>
        <p:txBody>
          <a:bodyPr/>
          <a:lstStyle>
            <a:extLst/>
          </a:lstStyle>
          <a:p>
            <a:endParaRPr lang="de-CH"/>
          </a:p>
        </p:txBody>
      </p:sp>
      <p:sp>
        <p:nvSpPr>
          <p:cNvPr id="4" name="Foliennummernplatzhalter 3"/>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8E6713DD-709E-454B-ACF5-BCFA6F400A81}"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5" name="Abgerundetes Rechtec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Eine Ecke des Rechtecks abrunde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de-DE" smtClean="0"/>
              <a:t>Titelmasterformat durch Klicken bearbeiten</a:t>
            </a:r>
            <a:endParaRPr kumimoji="0" lang="en-US"/>
          </a:p>
        </p:txBody>
      </p:sp>
      <p:sp>
        <p:nvSpPr>
          <p:cNvPr id="4" name="Textplatzhalt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155CABD8-76D2-4D26-82DA-6CECFD6FE66F}" type="datetimeFigureOut">
              <a:rPr lang="de-CH" smtClean="0"/>
              <a:pPr/>
              <a:t>19.08.2010</a:t>
            </a:fld>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8E6713DD-709E-454B-ACF5-BCFA6F400A81}" type="slidenum">
              <a:rPr lang="de-CH" smtClean="0"/>
              <a:pPr/>
              <a:t>‹Nr.›</a:t>
            </a:fld>
            <a:endParaRPr lang="de-CH"/>
          </a:p>
        </p:txBody>
      </p:sp>
      <p:sp>
        <p:nvSpPr>
          <p:cNvPr id="3" name="Bildplatzhalt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de-DE" smtClean="0"/>
              <a:t>Bild durch Klicken auf Symbol hinzufügen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Abgerundetes Rechtec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Abgerundetes Rechtec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elplatzhalt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de-DE" smtClean="0"/>
              <a:t>Titelmasterformat durch Klicken bearbeiten</a:t>
            </a:r>
            <a:endParaRPr kumimoji="0" lang="en-US"/>
          </a:p>
        </p:txBody>
      </p:sp>
      <p:sp>
        <p:nvSpPr>
          <p:cNvPr id="4" name="Textplatzhalt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5" name="Datumsplatzhalt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55CABD8-76D2-4D26-82DA-6CECFD6FE66F}" type="datetimeFigureOut">
              <a:rPr lang="de-CH" smtClean="0"/>
              <a:pPr/>
              <a:t>19.08.2010</a:t>
            </a:fld>
            <a:endParaRPr lang="de-CH"/>
          </a:p>
        </p:txBody>
      </p:sp>
      <p:sp>
        <p:nvSpPr>
          <p:cNvPr id="18" name="Fußzeilenplatzhalt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de-CH"/>
          </a:p>
        </p:txBody>
      </p:sp>
      <p:sp>
        <p:nvSpPr>
          <p:cNvPr id="5" name="Foliennummernplatzhalt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E6713DD-709E-454B-ACF5-BCFA6F400A81}"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de.wikipedia.org/wiki/Antivirenprogramm" TargetMode="External"/><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hyperlink" Target="http://de.wikipedia.org/wiki/Personal_Firewal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llu_viren-trojaner.gif (300×194)"/>
          <p:cNvPicPr>
            <a:picLocks noChangeAspect="1" noChangeArrowheads="1"/>
          </p:cNvPicPr>
          <p:nvPr/>
        </p:nvPicPr>
        <p:blipFill>
          <a:blip r:embed="rId2" cstate="print"/>
          <a:srcRect/>
          <a:stretch>
            <a:fillRect/>
          </a:stretch>
        </p:blipFill>
        <p:spPr bwMode="auto">
          <a:xfrm rot="791148">
            <a:off x="5465168" y="778224"/>
            <a:ext cx="2857500" cy="1847851"/>
          </a:xfrm>
          <a:prstGeom prst="rect">
            <a:avLst/>
          </a:prstGeom>
          <a:noFill/>
        </p:spPr>
      </p:pic>
      <p:pic>
        <p:nvPicPr>
          <p:cNvPr id="1026" name="Picture 2" descr="trojanisches-pferd.gif (300×300)"/>
          <p:cNvPicPr>
            <a:picLocks noChangeAspect="1" noChangeArrowheads="1"/>
          </p:cNvPicPr>
          <p:nvPr/>
        </p:nvPicPr>
        <p:blipFill>
          <a:blip r:embed="rId3" cstate="print"/>
          <a:srcRect/>
          <a:stretch>
            <a:fillRect/>
          </a:stretch>
        </p:blipFill>
        <p:spPr bwMode="auto">
          <a:xfrm rot="20398876">
            <a:off x="798312" y="3327721"/>
            <a:ext cx="2857500" cy="2857500"/>
          </a:xfrm>
          <a:prstGeom prst="rect">
            <a:avLst/>
          </a:prstGeom>
          <a:noFill/>
        </p:spPr>
      </p:pic>
      <p:sp>
        <p:nvSpPr>
          <p:cNvPr id="2" name="Titel 1"/>
          <p:cNvSpPr>
            <a:spLocks noGrp="1"/>
          </p:cNvSpPr>
          <p:nvPr>
            <p:ph type="ctrTitle"/>
          </p:nvPr>
        </p:nvSpPr>
        <p:spPr>
          <a:xfrm>
            <a:off x="611560" y="980728"/>
            <a:ext cx="7772400" cy="1828800"/>
          </a:xfrm>
        </p:spPr>
        <p:txBody>
          <a:bodyPr>
            <a:normAutofit/>
          </a:bodyPr>
          <a:lstStyle/>
          <a:p>
            <a:pPr algn="l"/>
            <a:r>
              <a:rPr lang="de-CH" sz="8000" u="heavy" cap="small" dirty="0" smtClean="0">
                <a:latin typeface="Comic Sans MS" pitchFamily="66" charset="0"/>
              </a:rPr>
              <a:t>Trojaner</a:t>
            </a:r>
            <a:endParaRPr lang="de-CH" sz="8000" u="heavy" cap="small" dirty="0">
              <a:latin typeface="Comic Sans MS" pitchFamily="66" charset="0"/>
            </a:endParaRPr>
          </a:p>
        </p:txBody>
      </p:sp>
      <p:pic>
        <p:nvPicPr>
          <p:cNvPr id="11265" name="Picture 1" descr="C:\Users\Jan Keller\AppData\Local\Microsoft\Windows\Temporary Internet Files\Content.IE5\S7687CZ2\MC900279198[1].wmf"/>
          <p:cNvPicPr>
            <a:picLocks noChangeAspect="1" noChangeArrowheads="1"/>
          </p:cNvPicPr>
          <p:nvPr/>
        </p:nvPicPr>
        <p:blipFill>
          <a:blip r:embed="rId4" cstate="print"/>
          <a:srcRect/>
          <a:stretch>
            <a:fillRect/>
          </a:stretch>
        </p:blipFill>
        <p:spPr bwMode="auto">
          <a:xfrm rot="1782236">
            <a:off x="5149644" y="3501008"/>
            <a:ext cx="2682790" cy="23762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C:\Users\Jan Keller\AppData\Local\Microsoft\Windows\Temporary Internet Files\Content.IE5\DE4CGPLA\MC900300954[1].wmf"/>
          <p:cNvPicPr>
            <a:picLocks noChangeAspect="1" noChangeArrowheads="1"/>
          </p:cNvPicPr>
          <p:nvPr/>
        </p:nvPicPr>
        <p:blipFill>
          <a:blip r:embed="rId2" cstate="print">
            <a:lum bright="30000" contrast="-40000"/>
          </a:blip>
          <a:srcRect/>
          <a:stretch>
            <a:fillRect/>
          </a:stretch>
        </p:blipFill>
        <p:spPr bwMode="auto">
          <a:xfrm>
            <a:off x="6444208" y="620688"/>
            <a:ext cx="2088232" cy="1863668"/>
          </a:xfrm>
          <a:prstGeom prst="rect">
            <a:avLst/>
          </a:prstGeom>
          <a:noFill/>
        </p:spPr>
      </p:pic>
      <p:sp>
        <p:nvSpPr>
          <p:cNvPr id="2" name="Titel 1"/>
          <p:cNvSpPr>
            <a:spLocks noGrp="1"/>
          </p:cNvSpPr>
          <p:nvPr>
            <p:ph type="ctrTitle"/>
          </p:nvPr>
        </p:nvSpPr>
        <p:spPr>
          <a:xfrm>
            <a:off x="683568" y="620688"/>
            <a:ext cx="7920880" cy="1152128"/>
          </a:xfrm>
        </p:spPr>
        <p:txBody>
          <a:bodyPr>
            <a:normAutofit fontScale="90000"/>
          </a:bodyPr>
          <a:lstStyle/>
          <a:p>
            <a:pPr algn="l"/>
            <a:r>
              <a:rPr lang="de-CH" dirty="0" smtClean="0"/>
              <a:t>Wie kann man sich dagegen schützen?</a:t>
            </a:r>
            <a:endParaRPr lang="de-CH" sz="2400" dirty="0"/>
          </a:p>
        </p:txBody>
      </p:sp>
      <p:sp>
        <p:nvSpPr>
          <p:cNvPr id="3" name="Untertitel 2"/>
          <p:cNvSpPr>
            <a:spLocks noGrp="1"/>
          </p:cNvSpPr>
          <p:nvPr>
            <p:ph type="subTitle" idx="1"/>
          </p:nvPr>
        </p:nvSpPr>
        <p:spPr>
          <a:xfrm>
            <a:off x="611560" y="2060848"/>
            <a:ext cx="7954080" cy="4392488"/>
          </a:xfrm>
        </p:spPr>
        <p:txBody>
          <a:bodyPr/>
          <a:lstStyle/>
          <a:p>
            <a:pPr algn="l"/>
            <a:r>
              <a:rPr lang="de-CH" dirty="0" smtClean="0">
                <a:solidFill>
                  <a:schemeClr val="tx1">
                    <a:lumMod val="95000"/>
                    <a:lumOff val="5000"/>
                  </a:schemeClr>
                </a:solidFill>
                <a:latin typeface="Leelawadee"/>
                <a:ea typeface="Calibri"/>
                <a:cs typeface="Times New Roman"/>
              </a:rPr>
              <a:t>Der zuverlässigste Schutz gegen Trojaner ist, möglichst keine Programme mit unbekannten Quellen zu verwenden, oder solche die am Rande der Legalität liegen. Natürlich bietet auch ein Virenprogramm einen sehr zuverlässigen Schutz. Jedoch sollte dieses immer auf dem aktuellsten Stand sein, da immer wieder neue Trojaner entwickelt und verbreitet werden. Glücklicherweise verfügen bereits viele Virenprogramme über eine </a:t>
            </a:r>
            <a:r>
              <a:rPr lang="de-CH" dirty="0" smtClean="0">
                <a:solidFill>
                  <a:schemeClr val="tx1">
                    <a:lumMod val="95000"/>
                    <a:lumOff val="5000"/>
                  </a:schemeClr>
                </a:solidFill>
                <a:latin typeface="Leelawadee"/>
                <a:ea typeface="Calibri"/>
                <a:cs typeface="Times New Roman"/>
              </a:rPr>
              <a:t>Erkennungs- </a:t>
            </a:r>
            <a:r>
              <a:rPr lang="de-CH" dirty="0" err="1" smtClean="0">
                <a:solidFill>
                  <a:schemeClr val="tx1">
                    <a:lumMod val="95000"/>
                    <a:lumOff val="5000"/>
                  </a:schemeClr>
                </a:solidFill>
                <a:latin typeface="Leelawadee"/>
                <a:ea typeface="Calibri"/>
                <a:cs typeface="Times New Roman"/>
              </a:rPr>
              <a:t>methode</a:t>
            </a:r>
            <a:r>
              <a:rPr lang="de-CH" dirty="0" smtClean="0">
                <a:solidFill>
                  <a:schemeClr val="tx1">
                    <a:lumMod val="95000"/>
                    <a:lumOff val="5000"/>
                  </a:schemeClr>
                </a:solidFill>
                <a:latin typeface="Leelawadee"/>
                <a:ea typeface="Calibri"/>
                <a:cs typeface="Times New Roman"/>
              </a:rPr>
              <a:t>, mit der der typische Aufbau eines Trojaners erkannt wird und dadurch auch Trojaner erkannt werden, die noch nicht in der Datenbank des Virenprogramms als schädlich eingestuft sind. Dieses Feature hat allerdings auch einen Nachteil: Leider werden durch dieses Tool auch immer wieder Falschmeldungen ausgesandt und ganz gewöhnliche Dateien, die nicht gefährlich sind, werden als Trojaner eingestuft.</a:t>
            </a:r>
            <a:endParaRPr lang="de-CH" dirty="0" smtClean="0">
              <a:solidFill>
                <a:schemeClr val="tx1">
                  <a:lumMod val="95000"/>
                  <a:lumOff val="5000"/>
                </a:schemeClr>
              </a:solidFill>
              <a:latin typeface="Calibri"/>
              <a:ea typeface="Calibri"/>
              <a:cs typeface="Times New Roman"/>
            </a:endParaRPr>
          </a:p>
          <a:p>
            <a:pPr algn="l"/>
            <a:endParaRPr lang="de-CH"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usb-sicherheit.com/wp-content/uploads/2007/11/trojaner02.jpg"/>
          <p:cNvPicPr/>
          <p:nvPr/>
        </p:nvPicPr>
        <p:blipFill>
          <a:blip r:embed="rId2" cstate="print"/>
          <a:srcRect/>
          <a:stretch>
            <a:fillRect/>
          </a:stretch>
        </p:blipFill>
        <p:spPr bwMode="auto">
          <a:xfrm rot="493392">
            <a:off x="6700667" y="4634236"/>
            <a:ext cx="1872208" cy="1706885"/>
          </a:xfrm>
          <a:prstGeom prst="rect">
            <a:avLst/>
          </a:prstGeom>
          <a:noFill/>
          <a:ln w="9525">
            <a:noFill/>
            <a:miter lim="800000"/>
            <a:headEnd/>
            <a:tailEnd/>
          </a:ln>
        </p:spPr>
      </p:pic>
      <p:sp>
        <p:nvSpPr>
          <p:cNvPr id="2" name="Titel 1"/>
          <p:cNvSpPr>
            <a:spLocks noGrp="1"/>
          </p:cNvSpPr>
          <p:nvPr>
            <p:ph type="ctrTitle"/>
          </p:nvPr>
        </p:nvSpPr>
        <p:spPr>
          <a:xfrm>
            <a:off x="611560" y="548680"/>
            <a:ext cx="7811208" cy="1224136"/>
          </a:xfrm>
        </p:spPr>
        <p:txBody>
          <a:bodyPr>
            <a:normAutofit fontScale="90000"/>
          </a:bodyPr>
          <a:lstStyle/>
          <a:p>
            <a:pPr algn="l"/>
            <a:r>
              <a:rPr lang="de-CH" dirty="0" smtClean="0"/>
              <a:t>Wie erkennen Viren-Programme Trojaner?</a:t>
            </a:r>
            <a:endParaRPr lang="de-CH" dirty="0"/>
          </a:p>
        </p:txBody>
      </p:sp>
      <p:sp>
        <p:nvSpPr>
          <p:cNvPr id="3" name="Untertitel 2"/>
          <p:cNvSpPr>
            <a:spLocks noGrp="1"/>
          </p:cNvSpPr>
          <p:nvPr>
            <p:ph type="subTitle" idx="1"/>
          </p:nvPr>
        </p:nvSpPr>
        <p:spPr>
          <a:xfrm rot="21273951">
            <a:off x="678843" y="1775200"/>
            <a:ext cx="7811208" cy="3312368"/>
          </a:xfrm>
        </p:spPr>
        <p:txBody>
          <a:bodyPr>
            <a:normAutofit/>
          </a:bodyPr>
          <a:lstStyle/>
          <a:p>
            <a:pPr algn="l"/>
            <a:r>
              <a:rPr lang="de-CH" dirty="0" smtClean="0"/>
              <a:t>Virenprogramme erkennen meist nur bekannte Trojaner. Das bedeutet, dass ein Nutzer der einen Trojaner auf dem Computer hat und ihn selber erkannt hat eine Meldung an sein Virenprogramm sendet und dieses dann ein Update herstellt, welches den Trojaner anhand bestimmter Eigenschaften erkennen kann und Alarm schlägt. Bereits viele Virenprogramme verfügen über ein Tool, welches Dateien nach einem bestimmten Muster durchsucht. Anhand von bestimmten Merkmalen (die ein Trojaner häufig aufweist) erkennt es in einer Datei einen Trojaner und schlägt Alarm. Der Nachteil daran ist, dass auch eine normale Datei vermeintlich als Trojaner erkannt werden kann.</a:t>
            </a:r>
          </a:p>
          <a:p>
            <a:pPr algn="l"/>
            <a:endParaRPr lang="de-CH" dirty="0"/>
          </a:p>
        </p:txBody>
      </p:sp>
      <p:graphicFrame>
        <p:nvGraphicFramePr>
          <p:cNvPr id="5" name="Tabelle 4"/>
          <p:cNvGraphicFramePr>
            <a:graphicFrameLocks noGrp="1"/>
          </p:cNvGraphicFramePr>
          <p:nvPr/>
        </p:nvGraphicFramePr>
        <p:xfrm>
          <a:off x="683568" y="5661248"/>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de-CH" sz="1200" dirty="0" smtClean="0">
                          <a:solidFill>
                            <a:schemeClr val="tx1"/>
                          </a:solidFill>
                        </a:rPr>
                        <a:t>Quelle:</a:t>
                      </a:r>
                      <a:r>
                        <a:rPr lang="de-CH" sz="1200" baseline="0" dirty="0" smtClean="0">
                          <a:solidFill>
                            <a:schemeClr val="tx1"/>
                          </a:solidFill>
                        </a:rPr>
                        <a:t> </a:t>
                      </a:r>
                      <a:r>
                        <a:rPr lang="de-CH" sz="1200" baseline="0" dirty="0" err="1" smtClean="0">
                          <a:solidFill>
                            <a:schemeClr val="tx1"/>
                          </a:solidFill>
                        </a:rPr>
                        <a:t>Wikipedia</a:t>
                      </a:r>
                      <a:endParaRPr lang="de-CH" sz="1200" dirty="0">
                        <a:solidFill>
                          <a:schemeClr val="tx1"/>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196752"/>
            <a:ext cx="7772400" cy="1828800"/>
          </a:xfrm>
        </p:spPr>
        <p:txBody>
          <a:bodyPr/>
          <a:lstStyle/>
          <a:p>
            <a:pPr algn="ctr"/>
            <a:r>
              <a:rPr lang="de-CH" dirty="0" smtClean="0"/>
              <a:t>Schützen sie sich vor </a:t>
            </a:r>
            <a:r>
              <a:rPr lang="de-CH" sz="4800" u="sng" cap="small" dirty="0" smtClean="0"/>
              <a:t>TROJANERN</a:t>
            </a:r>
            <a:r>
              <a:rPr lang="de-CH" dirty="0" smtClean="0"/>
              <a:t>!</a:t>
            </a:r>
            <a:endParaRPr lang="de-CH" dirty="0"/>
          </a:p>
        </p:txBody>
      </p:sp>
      <p:sp>
        <p:nvSpPr>
          <p:cNvPr id="3" name="Untertitel 2"/>
          <p:cNvSpPr>
            <a:spLocks noGrp="1"/>
          </p:cNvSpPr>
          <p:nvPr>
            <p:ph type="subTitle" idx="1"/>
          </p:nvPr>
        </p:nvSpPr>
        <p:spPr>
          <a:xfrm>
            <a:off x="683568" y="4509120"/>
            <a:ext cx="7772400" cy="914400"/>
          </a:xfrm>
        </p:spPr>
        <p:txBody>
          <a:bodyPr/>
          <a:lstStyle/>
          <a:p>
            <a:r>
              <a:rPr lang="de-CH" dirty="0" smtClean="0"/>
              <a:t>Link: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5602" name="Picture 2" descr="C:\Users\Jan Keller\AppData\Local\Microsoft\Windows\Temporary Internet Files\Content.IE5\S7687CZ2\MC900432565[1].png"/>
          <p:cNvPicPr>
            <a:picLocks noChangeAspect="1" noChangeArrowheads="1"/>
          </p:cNvPicPr>
          <p:nvPr/>
        </p:nvPicPr>
        <p:blipFill>
          <a:blip r:embed="rId2" cstate="print"/>
          <a:srcRect/>
          <a:stretch>
            <a:fillRect/>
          </a:stretch>
        </p:blipFill>
        <p:spPr bwMode="auto">
          <a:xfrm>
            <a:off x="755576" y="548680"/>
            <a:ext cx="2376264" cy="2376264"/>
          </a:xfrm>
          <a:prstGeom prst="rect">
            <a:avLst/>
          </a:prstGeom>
          <a:noFill/>
        </p:spPr>
      </p:pic>
      <p:sp>
        <p:nvSpPr>
          <p:cNvPr id="2" name="Titel 1"/>
          <p:cNvSpPr>
            <a:spLocks noGrp="1"/>
          </p:cNvSpPr>
          <p:nvPr>
            <p:ph type="ctrTitle"/>
          </p:nvPr>
        </p:nvSpPr>
        <p:spPr/>
        <p:txBody>
          <a:bodyPr>
            <a:normAutofit/>
          </a:bodyPr>
          <a:lstStyle/>
          <a:p>
            <a:pPr algn="ctr"/>
            <a:r>
              <a:rPr lang="de-CH" sz="9600" dirty="0" smtClean="0"/>
              <a:t>ENDE</a:t>
            </a:r>
            <a:endParaRPr lang="de-CH" sz="9600" dirty="0"/>
          </a:p>
        </p:txBody>
      </p:sp>
      <p:sp>
        <p:nvSpPr>
          <p:cNvPr id="3" name="Untertitel 2"/>
          <p:cNvSpPr>
            <a:spLocks noGrp="1"/>
          </p:cNvSpPr>
          <p:nvPr>
            <p:ph type="subTitle" idx="1"/>
          </p:nvPr>
        </p:nvSpPr>
        <p:spPr>
          <a:xfrm>
            <a:off x="683568" y="3685032"/>
            <a:ext cx="7811208" cy="1976216"/>
          </a:xfrm>
        </p:spPr>
        <p:txBody>
          <a:bodyPr/>
          <a:lstStyle/>
          <a:p>
            <a:pPr algn="ctr"/>
            <a:r>
              <a:rPr lang="de-CH" dirty="0" smtClean="0"/>
              <a:t> </a:t>
            </a:r>
            <a:r>
              <a:rPr lang="de-CH" dirty="0" smtClean="0"/>
              <a:t>    Der Präsentation TROJANER</a:t>
            </a:r>
          </a:p>
          <a:p>
            <a:pPr algn="ctr"/>
            <a:endParaRPr lang="de-CH" dirty="0" smtClean="0"/>
          </a:p>
          <a:p>
            <a:pPr algn="ctr"/>
            <a:endParaRPr lang="de-CH" dirty="0" smtClean="0"/>
          </a:p>
          <a:p>
            <a:pPr algn="ctr"/>
            <a:r>
              <a:rPr lang="de-CH" dirty="0" smtClean="0"/>
              <a:t>Projektleiter: Roger Obrist</a:t>
            </a:r>
          </a:p>
          <a:p>
            <a:pPr algn="ctr"/>
            <a:r>
              <a:rPr lang="de-CH" dirty="0" smtClean="0"/>
              <a:t>Mitarbeiter: Yannick Müller, Patrick Hunziker und Jan Keller</a:t>
            </a:r>
          </a:p>
          <a:p>
            <a:pPr algn="ctr"/>
            <a:r>
              <a:rPr lang="de-CH" dirty="0" smtClean="0"/>
              <a:t>	</a:t>
            </a:r>
            <a:endParaRPr lang="de-CH"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620688"/>
            <a:ext cx="7955224" cy="576064"/>
          </a:xfrm>
        </p:spPr>
        <p:txBody>
          <a:bodyPr>
            <a:normAutofit fontScale="90000"/>
          </a:bodyPr>
          <a:lstStyle/>
          <a:p>
            <a:r>
              <a:rPr lang="de-CH" dirty="0" smtClean="0"/>
              <a:t>Inhaltsverzeichnis		</a:t>
            </a:r>
            <a:endParaRPr lang="de-CH" dirty="0"/>
          </a:p>
        </p:txBody>
      </p:sp>
      <p:sp>
        <p:nvSpPr>
          <p:cNvPr id="3" name="Untertitel 2"/>
          <p:cNvSpPr>
            <a:spLocks noGrp="1"/>
          </p:cNvSpPr>
          <p:nvPr>
            <p:ph type="subTitle" idx="1"/>
          </p:nvPr>
        </p:nvSpPr>
        <p:spPr>
          <a:xfrm rot="194662">
            <a:off x="729480" y="1922399"/>
            <a:ext cx="7955224" cy="4392488"/>
          </a:xfrm>
        </p:spPr>
        <p:txBody>
          <a:bodyPr/>
          <a:lstStyle/>
          <a:p>
            <a:pPr algn="l">
              <a:buFont typeface="Wingdings" pitchFamily="2" charset="2"/>
              <a:buChar char="Ø"/>
            </a:pPr>
            <a:r>
              <a:rPr lang="de-CH" dirty="0" smtClean="0"/>
              <a:t>Was ist ein Trojaner?		     			 	Charakteristik, Arten, Unterschied zu „normalem“ Virus</a:t>
            </a:r>
          </a:p>
          <a:p>
            <a:pPr algn="l">
              <a:buFont typeface="Wingdings" pitchFamily="2" charset="2"/>
              <a:buChar char="Ø"/>
            </a:pPr>
            <a:endParaRPr lang="de-CH" dirty="0" smtClean="0"/>
          </a:p>
          <a:p>
            <a:pPr algn="l">
              <a:buFont typeface="Wingdings" pitchFamily="2" charset="2"/>
              <a:buChar char="Ø"/>
            </a:pPr>
            <a:r>
              <a:rPr lang="de-CH" dirty="0" smtClean="0"/>
              <a:t>Zu welchem Zweck stellen Personen Trojaner her?</a:t>
            </a:r>
          </a:p>
          <a:p>
            <a:pPr algn="l">
              <a:buFont typeface="Wingdings" pitchFamily="2" charset="2"/>
              <a:buChar char="Ø"/>
            </a:pPr>
            <a:endParaRPr lang="de-CH" dirty="0" smtClean="0"/>
          </a:p>
          <a:p>
            <a:pPr algn="l">
              <a:buFont typeface="Wingdings" pitchFamily="2" charset="2"/>
              <a:buChar char="Ø"/>
            </a:pPr>
            <a:r>
              <a:rPr lang="de-CH" dirty="0" smtClean="0"/>
              <a:t>Welchen Schaden richten Trojaner an?</a:t>
            </a:r>
          </a:p>
          <a:p>
            <a:pPr algn="l">
              <a:buFont typeface="Wingdings" pitchFamily="2" charset="2"/>
              <a:buChar char="Ø"/>
            </a:pPr>
            <a:endParaRPr lang="de-CH" dirty="0" smtClean="0"/>
          </a:p>
          <a:p>
            <a:pPr algn="l">
              <a:buFont typeface="Wingdings" pitchFamily="2" charset="2"/>
              <a:buChar char="Ø"/>
            </a:pPr>
            <a:r>
              <a:rPr lang="de-CH" dirty="0" smtClean="0"/>
              <a:t>Wie werden sie verarbeitet</a:t>
            </a:r>
            <a:r>
              <a:rPr lang="de-CH" dirty="0" smtClean="0"/>
              <a:t>?</a:t>
            </a:r>
            <a:endParaRPr lang="de-CH" dirty="0" smtClean="0"/>
          </a:p>
          <a:p>
            <a:pPr algn="l">
              <a:buFont typeface="Wingdings" pitchFamily="2" charset="2"/>
              <a:buChar char="Ø"/>
            </a:pPr>
            <a:endParaRPr lang="de-CH" dirty="0" smtClean="0"/>
          </a:p>
          <a:p>
            <a:pPr algn="l">
              <a:buFont typeface="Wingdings" pitchFamily="2" charset="2"/>
              <a:buChar char="Ø"/>
            </a:pPr>
            <a:r>
              <a:rPr lang="de-CH" dirty="0" smtClean="0"/>
              <a:t>Wie kann man sich dagegen schützen?</a:t>
            </a:r>
          </a:p>
          <a:p>
            <a:pPr algn="l">
              <a:buFont typeface="Wingdings" pitchFamily="2" charset="2"/>
              <a:buChar char="Ø"/>
            </a:pPr>
            <a:endParaRPr lang="de-CH" dirty="0" smtClean="0"/>
          </a:p>
          <a:p>
            <a:pPr algn="l">
              <a:buFont typeface="Wingdings" pitchFamily="2" charset="2"/>
              <a:buChar char="Ø"/>
            </a:pPr>
            <a:r>
              <a:rPr lang="de-CH" dirty="0" smtClean="0"/>
              <a:t>Wie erkennen Virenprogramme Trojaner?		</a:t>
            </a:r>
          </a:p>
        </p:txBody>
      </p:sp>
      <p:pic>
        <p:nvPicPr>
          <p:cNvPr id="2050" name="Picture 2" descr="C:\Users\Jan Keller\AppData\Local\Microsoft\Windows\Temporary Internet Files\Content.IE5\S7687CZ2\MM900213516[1].gif"/>
          <p:cNvPicPr>
            <a:picLocks noChangeAspect="1" noChangeArrowheads="1" noCrop="1"/>
          </p:cNvPicPr>
          <p:nvPr/>
        </p:nvPicPr>
        <p:blipFill>
          <a:blip r:embed="rId3" cstate="print"/>
          <a:srcRect/>
          <a:stretch>
            <a:fillRect/>
          </a:stretch>
        </p:blipFill>
        <p:spPr bwMode="auto">
          <a:xfrm>
            <a:off x="6156176" y="3501008"/>
            <a:ext cx="1872208" cy="246884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Jan Keller\AppData\Local\Microsoft\Windows\Temporary Internet Files\Content.IE5\AM1I8PN9\MC900412496[1].wmf"/>
          <p:cNvPicPr>
            <a:picLocks noChangeAspect="1" noChangeArrowheads="1"/>
          </p:cNvPicPr>
          <p:nvPr/>
        </p:nvPicPr>
        <p:blipFill>
          <a:blip r:embed="rId2" cstate="print">
            <a:lum bright="-40000" contrast="40000"/>
          </a:blip>
          <a:srcRect/>
          <a:stretch>
            <a:fillRect/>
          </a:stretch>
        </p:blipFill>
        <p:spPr bwMode="auto">
          <a:xfrm>
            <a:off x="395536" y="332656"/>
            <a:ext cx="8424935" cy="5976664"/>
          </a:xfrm>
          <a:prstGeom prst="rect">
            <a:avLst/>
          </a:prstGeom>
          <a:noFill/>
        </p:spPr>
      </p:pic>
      <p:sp>
        <p:nvSpPr>
          <p:cNvPr id="2" name="Titel 1"/>
          <p:cNvSpPr>
            <a:spLocks noGrp="1"/>
          </p:cNvSpPr>
          <p:nvPr>
            <p:ph type="ctrTitle"/>
          </p:nvPr>
        </p:nvSpPr>
        <p:spPr>
          <a:xfrm>
            <a:off x="539552" y="692696"/>
            <a:ext cx="7883216" cy="1008112"/>
          </a:xfrm>
        </p:spPr>
        <p:txBody>
          <a:bodyPr>
            <a:normAutofit fontScale="90000"/>
          </a:bodyPr>
          <a:lstStyle/>
          <a:p>
            <a:pPr algn="l"/>
            <a:r>
              <a:rPr lang="de-CH" dirty="0" smtClean="0"/>
              <a:t>Was sind Trojaner? </a:t>
            </a:r>
            <a:r>
              <a:rPr lang="de-CH" sz="2400" dirty="0" smtClean="0"/>
              <a:t>(</a:t>
            </a:r>
            <a:r>
              <a:rPr lang="de-CH" sz="2400" dirty="0" err="1" smtClean="0"/>
              <a:t>Charakeristik</a:t>
            </a:r>
            <a:r>
              <a:rPr lang="de-CH" sz="2400" dirty="0" smtClean="0"/>
              <a:t>)</a:t>
            </a:r>
            <a:endParaRPr lang="de-CH" dirty="0"/>
          </a:p>
        </p:txBody>
      </p:sp>
      <p:sp>
        <p:nvSpPr>
          <p:cNvPr id="3" name="Untertitel 2"/>
          <p:cNvSpPr>
            <a:spLocks noGrp="1"/>
          </p:cNvSpPr>
          <p:nvPr>
            <p:ph type="subTitle" idx="1"/>
          </p:nvPr>
        </p:nvSpPr>
        <p:spPr>
          <a:xfrm rot="21442724">
            <a:off x="539552" y="1844824"/>
            <a:ext cx="7883216" cy="4320480"/>
          </a:xfrm>
        </p:spPr>
        <p:txBody>
          <a:bodyPr>
            <a:normAutofit/>
          </a:bodyPr>
          <a:lstStyle/>
          <a:p>
            <a:pPr lvl="0" algn="l">
              <a:buFont typeface="Wingdings" pitchFamily="2" charset="2"/>
              <a:buChar char="Ø"/>
            </a:pPr>
            <a:endParaRPr lang="de-DE" dirty="0" smtClean="0">
              <a:latin typeface="Calibri"/>
              <a:ea typeface="Calibri"/>
              <a:cs typeface="Calibri"/>
            </a:endParaRPr>
          </a:p>
          <a:p>
            <a:pPr lvl="0" algn="l">
              <a:buFont typeface="Wingdings" pitchFamily="2" charset="2"/>
              <a:buChar char="Ø"/>
            </a:pPr>
            <a:r>
              <a:rPr lang="de-DE" dirty="0" smtClean="0">
                <a:solidFill>
                  <a:srgbClr val="FFFF00"/>
                </a:solidFill>
                <a:latin typeface="Calibri"/>
                <a:ea typeface="Calibri"/>
                <a:cs typeface="Calibri"/>
              </a:rPr>
              <a:t>Computerprogramme die einen anderen Computer ausspionieren oder fernsteuern können </a:t>
            </a:r>
            <a:endParaRPr lang="de-CH" dirty="0" smtClean="0">
              <a:solidFill>
                <a:srgbClr val="FFFF00"/>
              </a:solidFill>
              <a:latin typeface="Calibri"/>
              <a:ea typeface="Calibri"/>
              <a:cs typeface="Times New Roman"/>
            </a:endParaRPr>
          </a:p>
          <a:p>
            <a:pPr lvl="0" algn="l">
              <a:buFont typeface="Wingdings" pitchFamily="2" charset="2"/>
              <a:buChar char="Ø"/>
            </a:pPr>
            <a:endParaRPr lang="de-DE" dirty="0" smtClean="0">
              <a:solidFill>
                <a:srgbClr val="FFFF00"/>
              </a:solidFill>
              <a:latin typeface="Calibri"/>
              <a:ea typeface="Calibri"/>
              <a:cs typeface="Calibri"/>
            </a:endParaRPr>
          </a:p>
          <a:p>
            <a:pPr lvl="0" algn="l">
              <a:buFont typeface="Wingdings" pitchFamily="2" charset="2"/>
              <a:buChar char="Ø"/>
            </a:pPr>
            <a:r>
              <a:rPr lang="de-DE" dirty="0" smtClean="0">
                <a:solidFill>
                  <a:srgbClr val="FFFF00"/>
                </a:solidFill>
                <a:latin typeface="Calibri"/>
                <a:ea typeface="Calibri"/>
                <a:cs typeface="Calibri"/>
              </a:rPr>
              <a:t>Sie sind meist als  nützliche Datei getarnt und können so fast nicht entdeckt werden</a:t>
            </a:r>
            <a:endParaRPr lang="de-CH" dirty="0" smtClean="0">
              <a:solidFill>
                <a:srgbClr val="FFFF00"/>
              </a:solidFill>
              <a:latin typeface="Calibri"/>
              <a:ea typeface="Calibri"/>
              <a:cs typeface="Times New Roman"/>
            </a:endParaRPr>
          </a:p>
          <a:p>
            <a:pPr lvl="0" algn="l">
              <a:buFont typeface="Wingdings" pitchFamily="2" charset="2"/>
              <a:buChar char="Ø"/>
            </a:pPr>
            <a:endParaRPr lang="de-DE" dirty="0" smtClean="0">
              <a:solidFill>
                <a:srgbClr val="FFFF00"/>
              </a:solidFill>
              <a:latin typeface="Calibri"/>
              <a:ea typeface="Calibri"/>
            </a:endParaRPr>
          </a:p>
          <a:p>
            <a:pPr lvl="0" algn="l">
              <a:buFont typeface="Wingdings" pitchFamily="2" charset="2"/>
              <a:buChar char="Ø"/>
            </a:pPr>
            <a:r>
              <a:rPr lang="de-DE" dirty="0" smtClean="0">
                <a:solidFill>
                  <a:srgbClr val="FFFF00"/>
                </a:solidFill>
                <a:latin typeface="Calibri"/>
                <a:ea typeface="Calibri"/>
              </a:rPr>
              <a:t>Sie können gezielt, aber auch zufällig auf einen Computer eingeschleust werden</a:t>
            </a:r>
          </a:p>
          <a:p>
            <a:pPr lvl="0" algn="l">
              <a:buFont typeface="Wingdings" pitchFamily="2" charset="2"/>
              <a:buChar char="Ø"/>
            </a:pPr>
            <a:endParaRPr lang="de-DE" dirty="0" smtClean="0">
              <a:solidFill>
                <a:srgbClr val="FFFF00"/>
              </a:solidFill>
              <a:latin typeface="Calibri"/>
              <a:ea typeface="Calibri"/>
              <a:cs typeface="Calibri"/>
            </a:endParaRPr>
          </a:p>
          <a:p>
            <a:pPr lvl="0" algn="l">
              <a:buFont typeface="Wingdings" pitchFamily="2" charset="2"/>
              <a:buChar char="Ø"/>
            </a:pPr>
            <a:r>
              <a:rPr lang="de-DE" dirty="0" smtClean="0">
                <a:solidFill>
                  <a:srgbClr val="FFFF00"/>
                </a:solidFill>
                <a:latin typeface="Calibri"/>
                <a:ea typeface="Calibri"/>
                <a:cs typeface="Calibri"/>
              </a:rPr>
              <a:t>Über </a:t>
            </a:r>
            <a:r>
              <a:rPr lang="de-DE" dirty="0" err="1" smtClean="0">
                <a:solidFill>
                  <a:srgbClr val="FFFF00"/>
                </a:solidFill>
                <a:latin typeface="Calibri"/>
                <a:ea typeface="Calibri"/>
                <a:cs typeface="Calibri"/>
              </a:rPr>
              <a:t>Backdoorprogramme</a:t>
            </a:r>
            <a:r>
              <a:rPr lang="de-DE" dirty="0" smtClean="0">
                <a:solidFill>
                  <a:srgbClr val="FFFF00"/>
                </a:solidFill>
                <a:latin typeface="Calibri"/>
                <a:ea typeface="Calibri"/>
                <a:cs typeface="Calibri"/>
              </a:rPr>
              <a:t> ist es möglich, den Computer </a:t>
            </a:r>
            <a:r>
              <a:rPr lang="de-DE" dirty="0" err="1" smtClean="0">
                <a:solidFill>
                  <a:srgbClr val="FFFF00"/>
                </a:solidFill>
                <a:latin typeface="Calibri"/>
                <a:ea typeface="Calibri"/>
                <a:cs typeface="Calibri"/>
              </a:rPr>
              <a:t>fernzusteuren</a:t>
            </a:r>
            <a:endParaRPr lang="de-DE" dirty="0" smtClean="0">
              <a:solidFill>
                <a:srgbClr val="FFFF00"/>
              </a:solidFill>
              <a:latin typeface="Calibri"/>
              <a:ea typeface="Calibri"/>
              <a:cs typeface="Calibri"/>
            </a:endParaRPr>
          </a:p>
          <a:p>
            <a:pPr algn="l">
              <a:buFont typeface="Wingdings" pitchFamily="2" charset="2"/>
              <a:buChar char="Ø"/>
            </a:pPr>
            <a:endParaRPr lang="de-DE" dirty="0" smtClean="0">
              <a:solidFill>
                <a:srgbClr val="FFFF00"/>
              </a:solidFill>
              <a:latin typeface="Calibri"/>
              <a:ea typeface="Calibri"/>
              <a:cs typeface="Calibri"/>
            </a:endParaRPr>
          </a:p>
          <a:p>
            <a:pPr algn="l">
              <a:buFont typeface="Wingdings" pitchFamily="2" charset="2"/>
              <a:buChar char="Ø"/>
            </a:pPr>
            <a:r>
              <a:rPr lang="de-DE" dirty="0" smtClean="0">
                <a:solidFill>
                  <a:srgbClr val="FFFF00"/>
                </a:solidFill>
                <a:latin typeface="Calibri"/>
                <a:ea typeface="Calibri"/>
                <a:cs typeface="Calibri"/>
              </a:rPr>
              <a:t>Über </a:t>
            </a:r>
            <a:r>
              <a:rPr lang="de-DE" dirty="0" err="1" smtClean="0">
                <a:solidFill>
                  <a:srgbClr val="FFFF00"/>
                </a:solidFill>
                <a:latin typeface="Calibri"/>
                <a:ea typeface="Calibri"/>
                <a:cs typeface="Calibri"/>
              </a:rPr>
              <a:t>Keylogger</a:t>
            </a:r>
            <a:r>
              <a:rPr lang="de-DE" dirty="0" smtClean="0">
                <a:solidFill>
                  <a:srgbClr val="FFFF00"/>
                </a:solidFill>
                <a:latin typeface="Calibri"/>
                <a:ea typeface="Calibri"/>
                <a:cs typeface="Calibri"/>
              </a:rPr>
              <a:t>, </a:t>
            </a:r>
            <a:r>
              <a:rPr lang="de-DE" dirty="0" err="1" smtClean="0">
                <a:solidFill>
                  <a:srgbClr val="FFFF00"/>
                </a:solidFill>
                <a:latin typeface="Calibri"/>
                <a:ea typeface="Calibri"/>
                <a:cs typeface="Calibri"/>
              </a:rPr>
              <a:t>etc</a:t>
            </a:r>
            <a:r>
              <a:rPr lang="de-DE" dirty="0" smtClean="0">
                <a:solidFill>
                  <a:srgbClr val="FFFF00"/>
                </a:solidFill>
                <a:latin typeface="Calibri"/>
                <a:ea typeface="Calibri"/>
                <a:cs typeface="Calibri"/>
              </a:rPr>
              <a:t> können sensible Daten ausgespäht werden (z.B. Kontonummer, </a:t>
            </a:r>
            <a:r>
              <a:rPr lang="de-DE" dirty="0" err="1" smtClean="0">
                <a:solidFill>
                  <a:srgbClr val="FFFF00"/>
                </a:solidFill>
                <a:latin typeface="Calibri"/>
                <a:ea typeface="Calibri"/>
                <a:cs typeface="Calibri"/>
              </a:rPr>
              <a:t>Creditkarte</a:t>
            </a:r>
            <a:r>
              <a:rPr lang="de-DE" dirty="0" smtClean="0">
                <a:solidFill>
                  <a:srgbClr val="FFFF00"/>
                </a:solidFill>
                <a:latin typeface="Calibri"/>
                <a:ea typeface="Calibri"/>
                <a:cs typeface="Calibri"/>
              </a:rPr>
              <a:t>, usw.)</a:t>
            </a:r>
            <a:endParaRPr lang="de-CH" dirty="0" smtClean="0">
              <a:solidFill>
                <a:srgbClr val="FFFF00"/>
              </a:solidFill>
              <a:latin typeface="Calibri"/>
              <a:ea typeface="Calibri"/>
              <a:cs typeface="Times New Roman"/>
            </a:endParaRPr>
          </a:p>
          <a:p>
            <a:pPr lvl="0" algn="l">
              <a:buFont typeface="Wingdings" pitchFamily="2" charset="2"/>
              <a:buChar char="Ø"/>
            </a:pPr>
            <a:endParaRPr lang="de-DE" dirty="0" smtClean="0">
              <a:latin typeface="Calibri"/>
              <a:ea typeface="Calibri"/>
              <a:cs typeface="Calibri"/>
            </a:endParaRPr>
          </a:p>
          <a:p>
            <a:pPr lvl="0" algn="l">
              <a:buFont typeface="Wingdings" pitchFamily="2" charset="2"/>
              <a:buChar char="Ø"/>
            </a:pPr>
            <a:endParaRPr lang="de-CH" dirty="0" smtClean="0">
              <a:latin typeface="Calibri"/>
              <a:ea typeface="Calibri"/>
              <a:cs typeface="Times New Roman"/>
            </a:endParaRPr>
          </a:p>
          <a:p>
            <a:pPr algn="l">
              <a:buFont typeface="Wingdings" pitchFamily="2" charset="2"/>
              <a:buChar char="Ø"/>
            </a:pPr>
            <a:endParaRPr lang="de-CH"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Jan Keller\AppData\Local\Microsoft\Windows\Temporary Internet Files\Content.IE5\K0O7W0UI\MC900290361[1].wmf"/>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1907704" y="853384"/>
            <a:ext cx="5256584" cy="5222777"/>
          </a:xfrm>
          <a:prstGeom prst="rect">
            <a:avLst/>
          </a:prstGeom>
          <a:noFill/>
          <a:effectLst>
            <a:softEdge rad="127000"/>
          </a:effectLst>
        </p:spPr>
      </p:pic>
      <p:sp>
        <p:nvSpPr>
          <p:cNvPr id="2" name="Titel 1"/>
          <p:cNvSpPr>
            <a:spLocks noGrp="1"/>
          </p:cNvSpPr>
          <p:nvPr>
            <p:ph type="ctrTitle"/>
          </p:nvPr>
        </p:nvSpPr>
        <p:spPr>
          <a:xfrm>
            <a:off x="683568" y="620688"/>
            <a:ext cx="7811208" cy="1104738"/>
          </a:xfrm>
        </p:spPr>
        <p:txBody>
          <a:bodyPr/>
          <a:lstStyle/>
          <a:p>
            <a:pPr algn="l"/>
            <a:r>
              <a:rPr lang="de-CH" dirty="0" smtClean="0"/>
              <a:t>Arten von Trojanern</a:t>
            </a:r>
            <a:endParaRPr lang="de-CH" dirty="0"/>
          </a:p>
        </p:txBody>
      </p:sp>
      <p:sp>
        <p:nvSpPr>
          <p:cNvPr id="3" name="Untertitel 2"/>
          <p:cNvSpPr>
            <a:spLocks noGrp="1"/>
          </p:cNvSpPr>
          <p:nvPr>
            <p:ph type="subTitle" idx="1"/>
          </p:nvPr>
        </p:nvSpPr>
        <p:spPr>
          <a:xfrm rot="210794">
            <a:off x="683568" y="1916832"/>
            <a:ext cx="7811208" cy="4464496"/>
          </a:xfrm>
        </p:spPr>
        <p:txBody>
          <a:bodyPr>
            <a:normAutofit lnSpcReduction="10000"/>
          </a:bodyPr>
          <a:lstStyle/>
          <a:p>
            <a:pPr lvl="0" algn="l">
              <a:buFont typeface="Wingdings" pitchFamily="2" charset="2"/>
              <a:buChar char="Ø"/>
            </a:pPr>
            <a:r>
              <a:rPr lang="de-CH" dirty="0" smtClean="0">
                <a:solidFill>
                  <a:srgbClr val="002060"/>
                </a:solidFill>
              </a:rPr>
              <a:t>Eine Art von Trojaner ist, dass jemand an eine erste, eine zweite Datei (Trojaner)  anhängt, ohne das die erste Datei beschädigt wird und ganz normal eingesetzt werden kann. Beim Start des ersten Programmes wird automatisch das zweite Programm (Trojaner) unbemerkt gestartet.</a:t>
            </a:r>
          </a:p>
          <a:p>
            <a:pPr lvl="0" algn="l">
              <a:buFont typeface="Wingdings" pitchFamily="2" charset="2"/>
              <a:buChar char="Ø"/>
            </a:pPr>
            <a:endParaRPr lang="en-US" dirty="0" smtClean="0">
              <a:solidFill>
                <a:srgbClr val="002060"/>
              </a:solidFill>
            </a:endParaRPr>
          </a:p>
          <a:p>
            <a:pPr lvl="0" algn="l">
              <a:buFont typeface="Wingdings" pitchFamily="2" charset="2"/>
              <a:buChar char="Ø"/>
            </a:pPr>
            <a:r>
              <a:rPr lang="en-US" dirty="0" err="1" smtClean="0">
                <a:solidFill>
                  <a:srgbClr val="002060"/>
                </a:solidFill>
              </a:rPr>
              <a:t>Der</a:t>
            </a:r>
            <a:r>
              <a:rPr lang="en-US" dirty="0" smtClean="0">
                <a:solidFill>
                  <a:srgbClr val="002060"/>
                </a:solidFill>
              </a:rPr>
              <a:t> “Dropper” </a:t>
            </a:r>
            <a:r>
              <a:rPr lang="de-CH" dirty="0" smtClean="0">
                <a:solidFill>
                  <a:srgbClr val="002060"/>
                </a:solidFill>
              </a:rPr>
              <a:t>(vom englischen </a:t>
            </a:r>
            <a:r>
              <a:rPr lang="de-CH" dirty="0" err="1" smtClean="0">
                <a:solidFill>
                  <a:srgbClr val="002060"/>
                </a:solidFill>
              </a:rPr>
              <a:t>to</a:t>
            </a:r>
            <a:r>
              <a:rPr lang="de-CH" dirty="0" smtClean="0">
                <a:solidFill>
                  <a:srgbClr val="002060"/>
                </a:solidFill>
              </a:rPr>
              <a:t> </a:t>
            </a:r>
            <a:r>
              <a:rPr lang="de-CH" dirty="0" err="1" smtClean="0">
                <a:solidFill>
                  <a:srgbClr val="002060"/>
                </a:solidFill>
              </a:rPr>
              <a:t>drop</a:t>
            </a:r>
            <a:r>
              <a:rPr lang="de-CH" dirty="0" smtClean="0">
                <a:solidFill>
                  <a:srgbClr val="002060"/>
                </a:solidFill>
              </a:rPr>
              <a:t> – etwas im System „ablegen“) startet heimlich eine Installationsroutine. Sie werden häufig dafür eingesetzt um verdeckt eine </a:t>
            </a:r>
            <a:r>
              <a:rPr lang="de-CH" dirty="0" err="1" smtClean="0">
                <a:solidFill>
                  <a:srgbClr val="002060"/>
                </a:solidFill>
              </a:rPr>
              <a:t>Malware</a:t>
            </a:r>
            <a:r>
              <a:rPr lang="de-CH" dirty="0" smtClean="0">
                <a:solidFill>
                  <a:srgbClr val="002060"/>
                </a:solidFill>
              </a:rPr>
              <a:t> (Schadprogramm) zu installieren. Auch bei einem Neustart wir das Programm automatisch ausgeführt.</a:t>
            </a:r>
          </a:p>
          <a:p>
            <a:pPr lvl="0" algn="l">
              <a:buFont typeface="Wingdings" pitchFamily="2" charset="2"/>
              <a:buChar char="Ø"/>
            </a:pPr>
            <a:endParaRPr lang="de-CH" dirty="0" smtClean="0">
              <a:solidFill>
                <a:srgbClr val="002060"/>
              </a:solidFill>
            </a:endParaRPr>
          </a:p>
          <a:p>
            <a:pPr lvl="0" algn="l">
              <a:buFont typeface="Wingdings" pitchFamily="2" charset="2"/>
              <a:buChar char="Ø"/>
            </a:pPr>
            <a:r>
              <a:rPr lang="de-CH" dirty="0" smtClean="0">
                <a:solidFill>
                  <a:srgbClr val="002060"/>
                </a:solidFill>
              </a:rPr>
              <a:t>Das Trojanische Pferd ist für den Start der </a:t>
            </a:r>
            <a:r>
              <a:rPr lang="de-CH" dirty="0" err="1" smtClean="0">
                <a:solidFill>
                  <a:srgbClr val="002060"/>
                </a:solidFill>
              </a:rPr>
              <a:t>Malware</a:t>
            </a:r>
            <a:r>
              <a:rPr lang="de-CH" dirty="0" smtClean="0">
                <a:solidFill>
                  <a:srgbClr val="002060"/>
                </a:solidFill>
              </a:rPr>
              <a:t> nicht mehr nötig.</a:t>
            </a:r>
          </a:p>
          <a:p>
            <a:pPr lvl="0" algn="l"/>
            <a:r>
              <a:rPr lang="de-CH" dirty="0" smtClean="0">
                <a:solidFill>
                  <a:srgbClr val="002060"/>
                </a:solidFill>
              </a:rPr>
              <a:t>Die letzte Art von Trojanern enthält geheime Funktionen, die beim Löschen oder Beenden des Trojaners auch nicht mehr zur Verfügung stehen. </a:t>
            </a:r>
            <a:r>
              <a:rPr lang="de-CH" dirty="0" err="1" smtClean="0">
                <a:solidFill>
                  <a:srgbClr val="002060"/>
                </a:solidFill>
              </a:rPr>
              <a:t>Plugins</a:t>
            </a:r>
            <a:r>
              <a:rPr lang="de-CH" dirty="0" smtClean="0">
                <a:solidFill>
                  <a:srgbClr val="002060"/>
                </a:solidFill>
              </a:rPr>
              <a:t> sind Beispiele dafür. </a:t>
            </a:r>
          </a:p>
          <a:p>
            <a:pPr algn="l"/>
            <a:endParaRPr lang="de-CH"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21202672">
            <a:off x="611560" y="836712"/>
            <a:ext cx="8064896" cy="1584176"/>
          </a:xfrm>
        </p:spPr>
        <p:txBody>
          <a:bodyPr>
            <a:normAutofit/>
          </a:bodyPr>
          <a:lstStyle/>
          <a:p>
            <a:pPr algn="l"/>
            <a:r>
              <a:rPr lang="de-CH" dirty="0" smtClean="0"/>
              <a:t>Unterschied zu „normalen“ Viren?</a:t>
            </a:r>
            <a:endParaRPr lang="de-CH" dirty="0"/>
          </a:p>
        </p:txBody>
      </p:sp>
      <p:sp>
        <p:nvSpPr>
          <p:cNvPr id="3" name="Untertitel 2"/>
          <p:cNvSpPr>
            <a:spLocks noGrp="1"/>
          </p:cNvSpPr>
          <p:nvPr>
            <p:ph type="subTitle" idx="1"/>
          </p:nvPr>
        </p:nvSpPr>
        <p:spPr>
          <a:xfrm>
            <a:off x="683568" y="2996952"/>
            <a:ext cx="7811208" cy="3168352"/>
          </a:xfrm>
        </p:spPr>
        <p:txBody>
          <a:bodyPr/>
          <a:lstStyle/>
          <a:p>
            <a:pPr algn="l">
              <a:buFont typeface="Wingdings" pitchFamily="2" charset="2"/>
              <a:buChar char="Ø"/>
            </a:pPr>
            <a:endParaRPr lang="de-CH" dirty="0" smtClean="0"/>
          </a:p>
          <a:p>
            <a:pPr algn="l">
              <a:buFont typeface="Wingdings" pitchFamily="2" charset="2"/>
              <a:buChar char="Ø"/>
            </a:pPr>
            <a:r>
              <a:rPr lang="de-CH" dirty="0" smtClean="0"/>
              <a:t>Ein Unterschied zwischen einem Trojaner und einem Virus ist, dass sich ein Trojaner im Gegensatz zum Virus nicht selber fortpflanzen kann.</a:t>
            </a:r>
          </a:p>
          <a:p>
            <a:pPr algn="l">
              <a:buFont typeface="Wingdings" pitchFamily="2" charset="2"/>
              <a:buChar char="Ø"/>
            </a:pPr>
            <a:endParaRPr lang="de-CH" dirty="0" smtClean="0"/>
          </a:p>
          <a:p>
            <a:pPr algn="l">
              <a:buFont typeface="Wingdings" pitchFamily="2" charset="2"/>
              <a:buChar char="Ø"/>
            </a:pPr>
            <a:r>
              <a:rPr lang="de-CH" dirty="0" smtClean="0"/>
              <a:t>Genau genommen ist jede Datei die mit einem Virus infiziert ist, ein Trojaner.</a:t>
            </a:r>
          </a:p>
          <a:p>
            <a:pPr algn="l">
              <a:buFont typeface="Wingdings" pitchFamily="2" charset="2"/>
              <a:buChar char="Ø"/>
            </a:pPr>
            <a:endParaRPr lang="de-CH" dirty="0" smtClean="0"/>
          </a:p>
          <a:p>
            <a:pPr algn="l">
              <a:buFont typeface="Wingdings" pitchFamily="2" charset="2"/>
              <a:buChar char="Ø"/>
            </a:pPr>
            <a:r>
              <a:rPr lang="de-CH" dirty="0" smtClean="0"/>
              <a:t>In der Fachwelt wir ein eigentlicher Trojaner erst als Trojaner bezeichnet, wenn böswillig mit einem Komponenten von einem Entwickler infiziert wird.</a:t>
            </a:r>
            <a:endParaRPr lang="de-CH"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Program Files (x86)\Microsoft Office\MEDIA\CAGCAT10\j0285750.wmf"/>
          <p:cNvPicPr>
            <a:picLocks noChangeAspect="1" noChangeArrowheads="1"/>
          </p:cNvPicPr>
          <p:nvPr/>
        </p:nvPicPr>
        <p:blipFill>
          <a:blip r:embed="rId2" cstate="print">
            <a:lum bright="40000" contrast="-30000"/>
          </a:blip>
          <a:srcRect/>
          <a:stretch>
            <a:fillRect/>
          </a:stretch>
        </p:blipFill>
        <p:spPr bwMode="auto">
          <a:xfrm>
            <a:off x="1173938" y="1052736"/>
            <a:ext cx="7264822" cy="4464496"/>
          </a:xfrm>
          <a:prstGeom prst="rect">
            <a:avLst/>
          </a:prstGeom>
          <a:noFill/>
        </p:spPr>
      </p:pic>
      <p:sp>
        <p:nvSpPr>
          <p:cNvPr id="2" name="Titel 1"/>
          <p:cNvSpPr>
            <a:spLocks noGrp="1"/>
          </p:cNvSpPr>
          <p:nvPr>
            <p:ph type="ctrTitle"/>
          </p:nvPr>
        </p:nvSpPr>
        <p:spPr>
          <a:xfrm>
            <a:off x="683568" y="836712"/>
            <a:ext cx="7811208" cy="1224136"/>
          </a:xfrm>
        </p:spPr>
        <p:txBody>
          <a:bodyPr>
            <a:normAutofit fontScale="90000"/>
          </a:bodyPr>
          <a:lstStyle/>
          <a:p>
            <a:pPr algn="l"/>
            <a:r>
              <a:rPr lang="de-CH" dirty="0" smtClean="0"/>
              <a:t>Zu welchem Zweck werden Trojaner erstellt?</a:t>
            </a:r>
            <a:endParaRPr lang="de-CH" dirty="0"/>
          </a:p>
        </p:txBody>
      </p:sp>
      <p:sp>
        <p:nvSpPr>
          <p:cNvPr id="3" name="Untertitel 2"/>
          <p:cNvSpPr>
            <a:spLocks noGrp="1"/>
          </p:cNvSpPr>
          <p:nvPr>
            <p:ph type="subTitle" idx="1"/>
          </p:nvPr>
        </p:nvSpPr>
        <p:spPr>
          <a:xfrm>
            <a:off x="683568" y="2420888"/>
            <a:ext cx="7811208" cy="3816424"/>
          </a:xfrm>
        </p:spPr>
        <p:txBody>
          <a:bodyPr>
            <a:normAutofit lnSpcReduction="10000"/>
          </a:bodyPr>
          <a:lstStyle/>
          <a:p>
            <a:pPr algn="l"/>
            <a:r>
              <a:rPr lang="de-CH" dirty="0" smtClean="0">
                <a:solidFill>
                  <a:srgbClr val="002060"/>
                </a:solidFill>
                <a:latin typeface="Leelawadee"/>
                <a:ea typeface="Calibri"/>
                <a:cs typeface="Times New Roman"/>
              </a:rPr>
              <a:t>Trojaner werden hergestellt und verbreitet, um </a:t>
            </a:r>
            <a:r>
              <a:rPr lang="de-CH" dirty="0" smtClean="0">
                <a:solidFill>
                  <a:srgbClr val="002060"/>
                </a:solidFill>
                <a:latin typeface="Leelawadee"/>
                <a:ea typeface="Calibri"/>
                <a:cs typeface="Times New Roman"/>
              </a:rPr>
              <a:t>nicht gewollte </a:t>
            </a:r>
            <a:r>
              <a:rPr lang="de-CH" dirty="0" smtClean="0">
                <a:solidFill>
                  <a:srgbClr val="002060"/>
                </a:solidFill>
                <a:latin typeface="Leelawadee"/>
                <a:ea typeface="Calibri"/>
                <a:cs typeface="Times New Roman"/>
              </a:rPr>
              <a:t>Programme auf einen Computer zu </a:t>
            </a:r>
            <a:r>
              <a:rPr lang="de-CH" dirty="0" smtClean="0">
                <a:solidFill>
                  <a:srgbClr val="002060"/>
                </a:solidFill>
                <a:latin typeface="Leelawadee"/>
                <a:ea typeface="Calibri"/>
                <a:cs typeface="Times New Roman"/>
              </a:rPr>
              <a:t>schleusen(niemand will eine Software auf dem PC haben, die die Tastatur </a:t>
            </a:r>
            <a:r>
              <a:rPr lang="de-CH" dirty="0" err="1" smtClean="0">
                <a:solidFill>
                  <a:srgbClr val="002060"/>
                </a:solidFill>
                <a:latin typeface="Leelawadee"/>
                <a:ea typeface="Calibri"/>
                <a:cs typeface="Times New Roman"/>
              </a:rPr>
              <a:t>mitloggt</a:t>
            </a:r>
            <a:r>
              <a:rPr lang="de-CH" dirty="0" smtClean="0">
                <a:solidFill>
                  <a:srgbClr val="002060"/>
                </a:solidFill>
                <a:latin typeface="Leelawadee"/>
                <a:ea typeface="Calibri"/>
                <a:cs typeface="Times New Roman"/>
              </a:rPr>
              <a:t> oder den PC fernsteuern </a:t>
            </a:r>
            <a:r>
              <a:rPr lang="de-CH" dirty="0" smtClean="0">
                <a:solidFill>
                  <a:srgbClr val="002060"/>
                </a:solidFill>
                <a:latin typeface="Leelawadee"/>
                <a:ea typeface="Calibri"/>
                <a:cs typeface="Times New Roman"/>
              </a:rPr>
              <a:t>kann). </a:t>
            </a:r>
            <a:r>
              <a:rPr lang="de-CH" dirty="0" smtClean="0">
                <a:solidFill>
                  <a:srgbClr val="002060"/>
                </a:solidFill>
                <a:latin typeface="Leelawadee"/>
                <a:ea typeface="Calibri"/>
                <a:cs typeface="Times New Roman"/>
              </a:rPr>
              <a:t>Besonders beliebt sind Tools, mit denen der infizierte PC ferngesteuert werden kann oder sogenannte </a:t>
            </a:r>
            <a:r>
              <a:rPr lang="de-CH" dirty="0" smtClean="0">
                <a:solidFill>
                  <a:srgbClr val="002060"/>
                </a:solidFill>
                <a:latin typeface="Leelawadee"/>
                <a:ea typeface="Calibri"/>
                <a:cs typeface="Times New Roman"/>
              </a:rPr>
              <a:t>Keylogger</a:t>
            </a:r>
            <a:r>
              <a:rPr lang="de-CH" dirty="0" smtClean="0">
                <a:solidFill>
                  <a:srgbClr val="002060"/>
                </a:solidFill>
                <a:latin typeface="Leelawadee"/>
                <a:ea typeface="Calibri"/>
                <a:cs typeface="Times New Roman"/>
              </a:rPr>
              <a:t>, die alle Tastendrücke, die getätigt werden aufzeichnen und an den Hersteller des Trojaners senden. Auf diese Weise können vertrauliche Daten, wie Passwörter oder Kreditkartennummern erschlichen werden. Ein weiterer Grund, weshalb Trojaner hergestellt werden ist</a:t>
            </a:r>
            <a:r>
              <a:rPr lang="de-CH" dirty="0" smtClean="0">
                <a:solidFill>
                  <a:srgbClr val="002060"/>
                </a:solidFill>
                <a:latin typeface="Leelawadee"/>
                <a:ea typeface="Calibri"/>
                <a:cs typeface="Times New Roman"/>
              </a:rPr>
              <a:t>, </a:t>
            </a:r>
            <a:r>
              <a:rPr lang="de-CH" dirty="0" smtClean="0">
                <a:solidFill>
                  <a:srgbClr val="002060"/>
                </a:solidFill>
                <a:latin typeface="Leelawadee"/>
                <a:ea typeface="Calibri"/>
                <a:cs typeface="Times New Roman"/>
              </a:rPr>
              <a:t>ungewollt Werbung auf dem PC einzublenden oder einem im Browser durch Eingabe einer Web-Adresse auf eine andere Adresse (meist Werbeseite oder Ähnliches) umzuleiten.</a:t>
            </a:r>
            <a:endParaRPr lang="de-CH" dirty="0" smtClean="0">
              <a:solidFill>
                <a:srgbClr val="002060"/>
              </a:solidFill>
              <a:latin typeface="Calibri"/>
              <a:ea typeface="Calibri"/>
              <a:cs typeface="Times New Roman"/>
            </a:endParaRPr>
          </a:p>
          <a:p>
            <a:endParaRPr lang="de-C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computer-bild.de/imgs/38777624_89bc9d86f8.jpg"/>
          <p:cNvPicPr>
            <a:picLocks noChangeAspect="1" noChangeArrowheads="1"/>
          </p:cNvPicPr>
          <p:nvPr/>
        </p:nvPicPr>
        <p:blipFill>
          <a:blip r:embed="rId2" cstate="print">
            <a:lum contrast="-20000"/>
          </a:blip>
          <a:srcRect/>
          <a:stretch>
            <a:fillRect/>
          </a:stretch>
        </p:blipFill>
        <p:spPr bwMode="auto">
          <a:xfrm rot="20730410">
            <a:off x="3557802" y="1068999"/>
            <a:ext cx="2688598" cy="2019604"/>
          </a:xfrm>
          <a:prstGeom prst="rect">
            <a:avLst/>
          </a:prstGeom>
          <a:noFill/>
        </p:spPr>
      </p:pic>
      <p:sp>
        <p:nvSpPr>
          <p:cNvPr id="2" name="Titel 1"/>
          <p:cNvSpPr>
            <a:spLocks noGrp="1"/>
          </p:cNvSpPr>
          <p:nvPr>
            <p:ph type="ctrTitle"/>
          </p:nvPr>
        </p:nvSpPr>
        <p:spPr>
          <a:xfrm>
            <a:off x="683568" y="620688"/>
            <a:ext cx="7811208" cy="1440160"/>
          </a:xfrm>
        </p:spPr>
        <p:txBody>
          <a:bodyPr>
            <a:normAutofit fontScale="90000"/>
          </a:bodyPr>
          <a:lstStyle/>
          <a:p>
            <a:pPr algn="l">
              <a:lnSpc>
                <a:spcPct val="115000"/>
              </a:lnSpc>
              <a:spcAft>
                <a:spcPts val="0"/>
              </a:spcAft>
            </a:pPr>
            <a:r>
              <a:rPr lang="de-CH" dirty="0" smtClean="0">
                <a:latin typeface="Calibri"/>
                <a:ea typeface="Calibri"/>
                <a:cs typeface="Times New Roman"/>
              </a:rPr>
              <a:t>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
            </a:r>
            <a:br>
              <a:rPr lang="de-CH" dirty="0" smtClean="0">
                <a:latin typeface="Calibri"/>
                <a:ea typeface="Calibri"/>
                <a:cs typeface="Times New Roman"/>
              </a:rPr>
            </a:br>
            <a:r>
              <a:rPr lang="de-CH" dirty="0" smtClean="0">
                <a:latin typeface="Calibri"/>
                <a:ea typeface="Calibri"/>
                <a:cs typeface="Times New Roman"/>
              </a:rPr>
              <a:t>Was für </a:t>
            </a:r>
            <a:r>
              <a:rPr lang="de-CH" dirty="0" smtClean="0">
                <a:latin typeface="Calibri"/>
                <a:ea typeface="Calibri"/>
                <a:cs typeface="Times New Roman"/>
              </a:rPr>
              <a:t>Schäden </a:t>
            </a:r>
            <a:r>
              <a:rPr lang="de-CH" dirty="0" smtClean="0">
                <a:latin typeface="Calibri"/>
                <a:ea typeface="Calibri"/>
                <a:cs typeface="Times New Roman"/>
              </a:rPr>
              <a:t>richten Trojaner an?</a:t>
            </a:r>
            <a:endParaRPr lang="de-CH" dirty="0"/>
          </a:p>
        </p:txBody>
      </p:sp>
      <p:sp>
        <p:nvSpPr>
          <p:cNvPr id="3" name="Untertitel 2"/>
          <p:cNvSpPr>
            <a:spLocks noGrp="1"/>
          </p:cNvSpPr>
          <p:nvPr>
            <p:ph type="subTitle" idx="1"/>
          </p:nvPr>
        </p:nvSpPr>
        <p:spPr>
          <a:xfrm>
            <a:off x="683568" y="2924944"/>
            <a:ext cx="7811208" cy="3456384"/>
          </a:xfrm>
        </p:spPr>
        <p:txBody>
          <a:bodyPr>
            <a:normAutofit fontScale="92500" lnSpcReduction="20000"/>
          </a:bodyPr>
          <a:lstStyle/>
          <a:p>
            <a:pPr algn="l"/>
            <a:endParaRPr lang="de-CH" dirty="0" smtClean="0">
              <a:latin typeface="Calibri"/>
              <a:ea typeface="Calibri"/>
              <a:cs typeface="Times New Roman"/>
            </a:endParaRPr>
          </a:p>
          <a:p>
            <a:pPr algn="l"/>
            <a:r>
              <a:rPr lang="de-CH" dirty="0" smtClean="0">
                <a:solidFill>
                  <a:schemeClr val="accent2"/>
                </a:solidFill>
              </a:rPr>
              <a:t>Durch den Trojaner erhält der Täter den vollen Zugriff auf das betroffene System. Unter anderem kann der Täter</a:t>
            </a:r>
          </a:p>
          <a:p>
            <a:pPr lvl="0" algn="l">
              <a:buFont typeface="Wingdings" pitchFamily="2" charset="2"/>
              <a:buChar char="Ø"/>
            </a:pPr>
            <a:r>
              <a:rPr lang="de-CH" dirty="0" smtClean="0">
                <a:solidFill>
                  <a:schemeClr val="accent2"/>
                </a:solidFill>
              </a:rPr>
              <a:t>den Datenverkehr </a:t>
            </a:r>
            <a:r>
              <a:rPr lang="de-CH" dirty="0" smtClean="0">
                <a:solidFill>
                  <a:schemeClr val="accent2"/>
                </a:solidFill>
              </a:rPr>
              <a:t>und </a:t>
            </a:r>
            <a:r>
              <a:rPr lang="de-CH" dirty="0" smtClean="0">
                <a:solidFill>
                  <a:schemeClr val="accent2"/>
                </a:solidFill>
              </a:rPr>
              <a:t>alle Benutzeraktivitäten überwachen</a:t>
            </a:r>
            <a:endParaRPr lang="de-CH" dirty="0" smtClean="0">
              <a:solidFill>
                <a:schemeClr val="accent2"/>
              </a:solidFill>
            </a:endParaRPr>
          </a:p>
          <a:p>
            <a:pPr lvl="0" algn="l">
              <a:buFont typeface="Wingdings" pitchFamily="2" charset="2"/>
              <a:buChar char="Ø"/>
            </a:pPr>
            <a:r>
              <a:rPr lang="de-CH" dirty="0" smtClean="0">
                <a:solidFill>
                  <a:schemeClr val="accent2"/>
                </a:solidFill>
              </a:rPr>
              <a:t>sensible </a:t>
            </a:r>
            <a:r>
              <a:rPr lang="de-CH" dirty="0" smtClean="0">
                <a:solidFill>
                  <a:schemeClr val="accent2"/>
                </a:solidFill>
              </a:rPr>
              <a:t>Daten (Passwörter, Kreditkartennummer, Kontonummern</a:t>
            </a:r>
            <a:r>
              <a:rPr lang="de-CH" dirty="0" smtClean="0">
                <a:solidFill>
                  <a:schemeClr val="accent2"/>
                </a:solidFill>
              </a:rPr>
              <a:t>) ergattern</a:t>
            </a:r>
            <a:endParaRPr lang="de-CH" dirty="0" smtClean="0">
              <a:solidFill>
                <a:schemeClr val="accent2"/>
              </a:solidFill>
            </a:endParaRPr>
          </a:p>
          <a:p>
            <a:pPr lvl="0" algn="l">
              <a:buFont typeface="Wingdings" pitchFamily="2" charset="2"/>
              <a:buChar char="Ø"/>
            </a:pPr>
            <a:r>
              <a:rPr lang="de-CH" dirty="0" smtClean="0">
                <a:solidFill>
                  <a:schemeClr val="accent2"/>
                </a:solidFill>
              </a:rPr>
              <a:t>illegale </a:t>
            </a:r>
            <a:r>
              <a:rPr lang="de-CH" dirty="0" smtClean="0">
                <a:solidFill>
                  <a:schemeClr val="accent2"/>
                </a:solidFill>
              </a:rPr>
              <a:t>Dialer-Programmen (</a:t>
            </a:r>
            <a:r>
              <a:rPr lang="de-CH" dirty="0" smtClean="0">
                <a:solidFill>
                  <a:schemeClr val="accent2"/>
                </a:solidFill>
              </a:rPr>
              <a:t>heimliche Einwahl </a:t>
            </a:r>
            <a:r>
              <a:rPr lang="de-CH" dirty="0" smtClean="0">
                <a:solidFill>
                  <a:schemeClr val="accent2"/>
                </a:solidFill>
              </a:rPr>
              <a:t>auf kostenpflichtige Nummern</a:t>
            </a:r>
            <a:r>
              <a:rPr lang="de-CH" dirty="0" smtClean="0">
                <a:solidFill>
                  <a:schemeClr val="accent2"/>
                </a:solidFill>
              </a:rPr>
              <a:t>) installieren</a:t>
            </a:r>
            <a:endParaRPr lang="de-CH" dirty="0" smtClean="0">
              <a:solidFill>
                <a:schemeClr val="accent2"/>
              </a:solidFill>
            </a:endParaRPr>
          </a:p>
          <a:p>
            <a:pPr lvl="0" algn="l">
              <a:buFont typeface="Wingdings" pitchFamily="2" charset="2"/>
              <a:buChar char="Ø"/>
            </a:pPr>
            <a:r>
              <a:rPr lang="de-CH" dirty="0" smtClean="0">
                <a:solidFill>
                  <a:schemeClr val="accent2"/>
                </a:solidFill>
              </a:rPr>
              <a:t>Unerwünschte Werbung aus dem Internet einblenden</a:t>
            </a:r>
          </a:p>
          <a:p>
            <a:pPr lvl="0" algn="l">
              <a:buFont typeface="Wingdings" pitchFamily="2" charset="2"/>
              <a:buChar char="Ø"/>
            </a:pPr>
            <a:r>
              <a:rPr lang="de-CH" dirty="0" smtClean="0">
                <a:solidFill>
                  <a:schemeClr val="accent2"/>
                </a:solidFill>
              </a:rPr>
              <a:t>Benutzung der Speicherressourcen zur Ablage von illegalen Dateien, um sie von hier aus anderen Nutzern aus dem Internet zur Verfügung zu stellen.</a:t>
            </a:r>
          </a:p>
          <a:p>
            <a:pPr lvl="0" algn="l">
              <a:buFont typeface="Wingdings" pitchFamily="2" charset="2"/>
              <a:buChar char="Ø"/>
            </a:pPr>
            <a:r>
              <a:rPr lang="de-CH" dirty="0" smtClean="0">
                <a:solidFill>
                  <a:schemeClr val="accent2"/>
                </a:solidFill>
              </a:rPr>
              <a:t>sicherheitsrelevante </a:t>
            </a:r>
            <a:r>
              <a:rPr lang="de-CH" dirty="0" smtClean="0">
                <a:solidFill>
                  <a:schemeClr val="accent2"/>
                </a:solidFill>
              </a:rPr>
              <a:t>Computerdienste </a:t>
            </a:r>
            <a:r>
              <a:rPr lang="de-CH" dirty="0" smtClean="0">
                <a:solidFill>
                  <a:schemeClr val="accent2"/>
                </a:solidFill>
              </a:rPr>
              <a:t>deaktivieren oder austauschen (wie </a:t>
            </a:r>
            <a:r>
              <a:rPr lang="de-CH" dirty="0" smtClean="0">
                <a:solidFill>
                  <a:schemeClr val="accent2"/>
                </a:solidFill>
              </a:rPr>
              <a:t>z. B. ein </a:t>
            </a:r>
            <a:r>
              <a:rPr lang="de-CH" u="sng" dirty="0" smtClean="0">
                <a:solidFill>
                  <a:schemeClr val="accent2"/>
                </a:solidFill>
                <a:hlinkClick r:id="rId3" tooltip="Antivirenprogramm"/>
              </a:rPr>
              <a:t>Antivirenprogramm</a:t>
            </a:r>
            <a:r>
              <a:rPr lang="de-CH" dirty="0" smtClean="0">
                <a:solidFill>
                  <a:schemeClr val="accent2"/>
                </a:solidFill>
              </a:rPr>
              <a:t> oder eine </a:t>
            </a:r>
            <a:r>
              <a:rPr lang="de-CH" u="sng" dirty="0" smtClean="0">
                <a:solidFill>
                  <a:schemeClr val="accent2"/>
                </a:solidFill>
                <a:hlinkClick r:id="rId4" tooltip="Personal Firewall"/>
              </a:rPr>
              <a:t>Personal Firewall</a:t>
            </a:r>
            <a:r>
              <a:rPr lang="de-CH" dirty="0" smtClean="0">
                <a:solidFill>
                  <a:schemeClr val="accent2"/>
                </a:solidFill>
              </a:rPr>
              <a:t>).</a:t>
            </a:r>
          </a:p>
          <a:p>
            <a:pPr algn="l"/>
            <a:r>
              <a:rPr lang="de-CH" dirty="0" smtClean="0">
                <a:solidFill>
                  <a:schemeClr val="accent2"/>
                </a:solidFill>
              </a:rPr>
              <a:t>kontrollieren.</a:t>
            </a:r>
          </a:p>
          <a:p>
            <a:pPr algn="l"/>
            <a:endParaRPr lang="de-CH" dirty="0" smtClean="0">
              <a:solidFill>
                <a:schemeClr val="accent2"/>
              </a:solidFill>
              <a:latin typeface="Calibri"/>
              <a:ea typeface="Calibri"/>
              <a:cs typeface="Times New Roman"/>
            </a:endParaRPr>
          </a:p>
          <a:p>
            <a:endParaRPr lang="de-CH"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8"/>
            <a:ext cx="7920880" cy="1152128"/>
          </a:xfrm>
        </p:spPr>
        <p:txBody>
          <a:bodyPr>
            <a:normAutofit fontScale="90000"/>
          </a:bodyPr>
          <a:lstStyle/>
          <a:p>
            <a:pPr algn="l"/>
            <a:r>
              <a:rPr lang="de-CH" dirty="0" smtClean="0"/>
              <a:t>Wie werden sie verbreitet?</a:t>
            </a:r>
            <a:br>
              <a:rPr lang="de-CH" dirty="0" smtClean="0"/>
            </a:br>
            <a:endParaRPr lang="de-CH" sz="2400" dirty="0"/>
          </a:p>
        </p:txBody>
      </p:sp>
      <p:sp>
        <p:nvSpPr>
          <p:cNvPr id="3" name="Untertitel 2"/>
          <p:cNvSpPr>
            <a:spLocks noGrp="1"/>
          </p:cNvSpPr>
          <p:nvPr>
            <p:ph type="subTitle" idx="1"/>
          </p:nvPr>
        </p:nvSpPr>
        <p:spPr>
          <a:xfrm rot="20971400">
            <a:off x="467544" y="2564904"/>
            <a:ext cx="8136904" cy="1440160"/>
          </a:xfrm>
        </p:spPr>
        <p:txBody>
          <a:bodyPr/>
          <a:lstStyle/>
          <a:p>
            <a:pPr algn="l"/>
            <a:r>
              <a:rPr lang="de-CH" dirty="0" smtClean="0"/>
              <a:t>Ein Trojaner </a:t>
            </a:r>
            <a:r>
              <a:rPr lang="de-CH" dirty="0" smtClean="0"/>
              <a:t>wird zusammen mit einem nützlichen Tool verbreitet. Der Anwender bemerkt jedoch nur das nützliche Programm. Nützliche Tools sind meistens Key-Generator oder ähnliches. Sie können auch durch Webseiten oder E-Mail verbreitet werden.</a:t>
            </a:r>
            <a:endParaRPr lang="de-CH" dirty="0"/>
          </a:p>
        </p:txBody>
      </p:sp>
      <p:pic>
        <p:nvPicPr>
          <p:cNvPr id="24578" name="Picture 2" descr="http://3.bp.blogspot.com/_Hmg0OJMTbXs/So1XDb4y6qI/AAAAAAAAAp4/NqNir10W5kM/s320/trojaner300.jpg"/>
          <p:cNvPicPr>
            <a:picLocks noChangeAspect="1" noChangeArrowheads="1"/>
          </p:cNvPicPr>
          <p:nvPr/>
        </p:nvPicPr>
        <p:blipFill>
          <a:blip r:embed="rId2" cstate="print"/>
          <a:srcRect/>
          <a:stretch>
            <a:fillRect/>
          </a:stretch>
        </p:blipFill>
        <p:spPr bwMode="auto">
          <a:xfrm rot="766308">
            <a:off x="5098533" y="3816659"/>
            <a:ext cx="2476741" cy="243490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descr="C:\Users\Jan Keller\AppData\Local\Microsoft\Windows\Temporary Internet Files\Content.IE5\S7687CZ2\MC900234140[1].wmf"/>
          <p:cNvPicPr>
            <a:picLocks noChangeAspect="1" noChangeArrowheads="1"/>
          </p:cNvPicPr>
          <p:nvPr/>
        </p:nvPicPr>
        <p:blipFill>
          <a:blip r:embed="rId2" cstate="print">
            <a:lum bright="30000" contrast="-20000"/>
          </a:blip>
          <a:srcRect/>
          <a:stretch>
            <a:fillRect/>
          </a:stretch>
        </p:blipFill>
        <p:spPr bwMode="auto">
          <a:xfrm>
            <a:off x="5796136" y="4276009"/>
            <a:ext cx="2291886" cy="2110598"/>
          </a:xfrm>
          <a:prstGeom prst="rect">
            <a:avLst/>
          </a:prstGeom>
          <a:noFill/>
        </p:spPr>
      </p:pic>
      <p:sp>
        <p:nvSpPr>
          <p:cNvPr id="2" name="Titel 1"/>
          <p:cNvSpPr>
            <a:spLocks noGrp="1"/>
          </p:cNvSpPr>
          <p:nvPr>
            <p:ph type="ctrTitle"/>
          </p:nvPr>
        </p:nvSpPr>
        <p:spPr>
          <a:xfrm>
            <a:off x="755576" y="764704"/>
            <a:ext cx="7811208" cy="792088"/>
          </a:xfrm>
        </p:spPr>
        <p:txBody>
          <a:bodyPr>
            <a:normAutofit/>
          </a:bodyPr>
          <a:lstStyle/>
          <a:p>
            <a:pPr algn="l"/>
            <a:r>
              <a:rPr lang="de-CH" dirty="0" smtClean="0"/>
              <a:t>Tarnung der Trojaner</a:t>
            </a:r>
            <a:endParaRPr lang="de-CH" dirty="0"/>
          </a:p>
        </p:txBody>
      </p:sp>
      <p:sp>
        <p:nvSpPr>
          <p:cNvPr id="3" name="Untertitel 2"/>
          <p:cNvSpPr>
            <a:spLocks noGrp="1"/>
          </p:cNvSpPr>
          <p:nvPr>
            <p:ph type="subTitle" idx="1"/>
          </p:nvPr>
        </p:nvSpPr>
        <p:spPr>
          <a:xfrm>
            <a:off x="611560" y="1628800"/>
            <a:ext cx="7772400" cy="4608512"/>
          </a:xfrm>
        </p:spPr>
        <p:txBody>
          <a:bodyPr>
            <a:normAutofit/>
          </a:bodyPr>
          <a:lstStyle/>
          <a:p>
            <a:pPr indent="228600" algn="l">
              <a:spcAft>
                <a:spcPts val="0"/>
              </a:spcAft>
            </a:pPr>
            <a:r>
              <a:rPr lang="de-DE" b="1" dirty="0" smtClean="0">
                <a:solidFill>
                  <a:schemeClr val="accent2">
                    <a:lumMod val="75000"/>
                  </a:schemeClr>
                </a:solidFill>
                <a:latin typeface="Times New Roman"/>
                <a:ea typeface="Times New Roman"/>
                <a:cs typeface="Times New Roman"/>
              </a:rPr>
              <a:t>Unix</a:t>
            </a:r>
            <a:endParaRPr lang="de-CH" dirty="0" smtClean="0">
              <a:solidFill>
                <a:schemeClr val="accent2">
                  <a:lumMod val="75000"/>
                </a:schemeClr>
              </a:solidFill>
              <a:latin typeface="Georgia"/>
              <a:ea typeface="Times New Roman"/>
              <a:cs typeface="Times New Roman"/>
            </a:endParaRPr>
          </a:p>
          <a:p>
            <a:pPr indent="228600" algn="l">
              <a:spcAft>
                <a:spcPts val="0"/>
              </a:spcAft>
            </a:pPr>
            <a:r>
              <a:rPr lang="de-DE" sz="1800" dirty="0" smtClean="0">
                <a:solidFill>
                  <a:schemeClr val="accent2">
                    <a:lumMod val="75000"/>
                  </a:schemeClr>
                </a:solidFill>
                <a:latin typeface="Times New Roman"/>
                <a:ea typeface="Times New Roman"/>
                <a:cs typeface="Times New Roman"/>
              </a:rPr>
              <a:t>Begehrte </a:t>
            </a:r>
            <a:r>
              <a:rPr lang="de-DE" sz="1800" dirty="0" smtClean="0">
                <a:solidFill>
                  <a:schemeClr val="accent2">
                    <a:lumMod val="75000"/>
                  </a:schemeClr>
                </a:solidFill>
                <a:latin typeface="Times New Roman"/>
                <a:ea typeface="Times New Roman"/>
                <a:cs typeface="Times New Roman"/>
              </a:rPr>
              <a:t>Befehle für die Tarnung von Trojanern sind (Auflisten von </a:t>
            </a:r>
            <a:r>
              <a:rPr lang="de-DE" sz="1800" dirty="0" smtClean="0">
                <a:solidFill>
                  <a:schemeClr val="accent2">
                    <a:lumMod val="75000"/>
                  </a:schemeClr>
                </a:solidFill>
                <a:latin typeface="Times New Roman"/>
                <a:ea typeface="Times New Roman"/>
                <a:cs typeface="Times New Roman"/>
              </a:rPr>
              <a:t>    Dateien</a:t>
            </a:r>
            <a:r>
              <a:rPr lang="de-DE" sz="1800" dirty="0" smtClean="0">
                <a:solidFill>
                  <a:schemeClr val="accent2">
                    <a:lumMod val="75000"/>
                  </a:schemeClr>
                </a:solidFill>
                <a:latin typeface="Times New Roman"/>
                <a:ea typeface="Times New Roman"/>
                <a:cs typeface="Times New Roman"/>
              </a:rPr>
              <a:t>) oder </a:t>
            </a:r>
            <a:r>
              <a:rPr lang="de-DE" sz="1800" i="1" dirty="0" err="1" smtClean="0">
                <a:solidFill>
                  <a:schemeClr val="accent2">
                    <a:lumMod val="75000"/>
                  </a:schemeClr>
                </a:solidFill>
                <a:latin typeface="Times New Roman"/>
                <a:ea typeface="Times New Roman"/>
                <a:cs typeface="Times New Roman"/>
              </a:rPr>
              <a:t>ps</a:t>
            </a:r>
            <a:r>
              <a:rPr lang="de-DE" sz="1800" dirty="0" smtClean="0">
                <a:solidFill>
                  <a:schemeClr val="accent2">
                    <a:lumMod val="75000"/>
                  </a:schemeClr>
                </a:solidFill>
                <a:latin typeface="Times New Roman"/>
                <a:ea typeface="Times New Roman"/>
                <a:cs typeface="Times New Roman"/>
              </a:rPr>
              <a:t> (Anzeige der laufenden Prozesse). Sie fallen nur bei einem Vergleich der Checksummen auf und zum anderen vergrößert sich die Wahrscheinlichkeit, dass ein Benutzer das Trojanische Pferd startet</a:t>
            </a:r>
            <a:r>
              <a:rPr lang="de-DE" sz="1800" dirty="0" smtClean="0">
                <a:solidFill>
                  <a:schemeClr val="accent2">
                    <a:lumMod val="75000"/>
                  </a:schemeClr>
                </a:solidFill>
                <a:latin typeface="Times New Roman"/>
                <a:ea typeface="Times New Roman"/>
                <a:cs typeface="Times New Roman"/>
              </a:rPr>
              <a:t>.</a:t>
            </a:r>
          </a:p>
          <a:p>
            <a:pPr indent="228600" algn="l">
              <a:spcAft>
                <a:spcPts val="0"/>
              </a:spcAft>
            </a:pPr>
            <a:endParaRPr lang="de-DE" dirty="0" smtClean="0">
              <a:solidFill>
                <a:schemeClr val="accent2">
                  <a:lumMod val="75000"/>
                </a:schemeClr>
              </a:solidFill>
              <a:latin typeface="Times New Roman"/>
              <a:ea typeface="Georgia"/>
              <a:cs typeface="Times New Roman"/>
            </a:endParaRPr>
          </a:p>
          <a:p>
            <a:pPr indent="228600" algn="l">
              <a:spcAft>
                <a:spcPts val="0"/>
              </a:spcAft>
            </a:pPr>
            <a:r>
              <a:rPr lang="de-DE" b="1" dirty="0" smtClean="0">
                <a:solidFill>
                  <a:schemeClr val="accent2">
                    <a:lumMod val="75000"/>
                  </a:schemeClr>
                </a:solidFill>
                <a:latin typeface="Times New Roman"/>
                <a:ea typeface="Times New Roman"/>
                <a:cs typeface="Times New Roman"/>
              </a:rPr>
              <a:t>Microsoft</a:t>
            </a:r>
            <a:endParaRPr lang="de-CH" dirty="0" smtClean="0">
              <a:solidFill>
                <a:schemeClr val="accent2">
                  <a:lumMod val="75000"/>
                </a:schemeClr>
              </a:solidFill>
              <a:latin typeface="Georgia"/>
              <a:ea typeface="Georgia"/>
              <a:cs typeface="Times New Roman"/>
            </a:endParaRPr>
          </a:p>
          <a:p>
            <a:pPr indent="228600" algn="l">
              <a:spcAft>
                <a:spcPts val="0"/>
              </a:spcAft>
            </a:pPr>
            <a:r>
              <a:rPr lang="de-DE" sz="1800" dirty="0" smtClean="0">
                <a:solidFill>
                  <a:schemeClr val="accent2">
                    <a:lumMod val="75000"/>
                  </a:schemeClr>
                </a:solidFill>
                <a:latin typeface="Times New Roman"/>
                <a:ea typeface="Times New Roman"/>
                <a:cs typeface="Times New Roman"/>
              </a:rPr>
              <a:t>Im </a:t>
            </a:r>
            <a:r>
              <a:rPr lang="de-DE" sz="1800" dirty="0" smtClean="0">
                <a:solidFill>
                  <a:schemeClr val="accent2">
                    <a:lumMod val="75000"/>
                  </a:schemeClr>
                </a:solidFill>
                <a:latin typeface="Times New Roman"/>
                <a:ea typeface="Times New Roman"/>
                <a:cs typeface="Times New Roman"/>
              </a:rPr>
              <a:t>Unterschied zu Unix wird beim Betriebssystem Microsoft Windows ein ausführbares Programm (</a:t>
            </a:r>
            <a:r>
              <a:rPr lang="de-DE" sz="1800" dirty="0" err="1" smtClean="0">
                <a:solidFill>
                  <a:schemeClr val="accent2">
                    <a:lumMod val="75000"/>
                  </a:schemeClr>
                </a:solidFill>
                <a:latin typeface="Times New Roman"/>
                <a:ea typeface="Times New Roman"/>
                <a:cs typeface="Times New Roman"/>
              </a:rPr>
              <a:t>Executable</a:t>
            </a:r>
            <a:r>
              <a:rPr lang="de-DE" sz="1800" dirty="0" smtClean="0">
                <a:solidFill>
                  <a:schemeClr val="accent2">
                    <a:lumMod val="75000"/>
                  </a:schemeClr>
                </a:solidFill>
                <a:latin typeface="Times New Roman"/>
                <a:ea typeface="Times New Roman"/>
                <a:cs typeface="Times New Roman"/>
              </a:rPr>
              <a:t>) nicht an seinen Dateirechten erkannt. Die Endung des Dateinamens legt fest, wie und ob die Datei ausgeführt wird. </a:t>
            </a:r>
            <a:endParaRPr lang="de-CH" sz="1800" dirty="0" smtClean="0">
              <a:solidFill>
                <a:schemeClr val="accent2">
                  <a:lumMod val="75000"/>
                </a:schemeClr>
              </a:solidFill>
              <a:latin typeface="Georgia"/>
              <a:ea typeface="Georgia"/>
              <a:cs typeface="Times New Roman"/>
            </a:endParaRPr>
          </a:p>
          <a:p>
            <a:pPr indent="228600" algn="l">
              <a:spcAft>
                <a:spcPts val="0"/>
              </a:spcAft>
            </a:pPr>
            <a:endParaRPr lang="de-CH" dirty="0" smtClean="0">
              <a:solidFill>
                <a:schemeClr val="accent2">
                  <a:lumMod val="75000"/>
                </a:schemeClr>
              </a:solidFill>
              <a:latin typeface="Georgia"/>
              <a:ea typeface="Georgia"/>
              <a:cs typeface="Times New Roman"/>
            </a:endParaRPr>
          </a:p>
          <a:p>
            <a:pPr indent="228600" algn="l">
              <a:spcAft>
                <a:spcPts val="0"/>
              </a:spcAft>
            </a:pPr>
            <a:r>
              <a:rPr lang="de-DE" b="1" dirty="0" smtClean="0">
                <a:solidFill>
                  <a:schemeClr val="accent2">
                    <a:lumMod val="75000"/>
                  </a:schemeClr>
                </a:solidFill>
                <a:latin typeface="Times New Roman"/>
                <a:ea typeface="Times New Roman"/>
                <a:cs typeface="Times New Roman"/>
              </a:rPr>
              <a:t>Allgemein</a:t>
            </a:r>
            <a:endParaRPr lang="de-CH" dirty="0" smtClean="0">
              <a:solidFill>
                <a:schemeClr val="accent2">
                  <a:lumMod val="75000"/>
                </a:schemeClr>
              </a:solidFill>
              <a:latin typeface="Georgia"/>
              <a:ea typeface="Georgia"/>
              <a:cs typeface="Times New Roman"/>
            </a:endParaRPr>
          </a:p>
          <a:p>
            <a:pPr indent="228600" algn="l">
              <a:spcAft>
                <a:spcPts val="0"/>
              </a:spcAft>
            </a:pPr>
            <a:r>
              <a:rPr lang="de-DE" sz="1800" dirty="0" smtClean="0">
                <a:solidFill>
                  <a:schemeClr val="accent2">
                    <a:lumMod val="75000"/>
                  </a:schemeClr>
                </a:solidFill>
                <a:latin typeface="Times New Roman"/>
                <a:ea typeface="Times New Roman"/>
                <a:cs typeface="Times New Roman"/>
              </a:rPr>
              <a:t>Aber auch die </a:t>
            </a:r>
            <a:r>
              <a:rPr lang="de-DE" sz="1800" dirty="0" err="1" smtClean="0">
                <a:solidFill>
                  <a:schemeClr val="accent2">
                    <a:lumMod val="75000"/>
                  </a:schemeClr>
                </a:solidFill>
                <a:latin typeface="Times New Roman"/>
                <a:ea typeface="Times New Roman"/>
                <a:cs typeface="Times New Roman"/>
              </a:rPr>
              <a:t>Trojanerhersteller</a:t>
            </a:r>
            <a:r>
              <a:rPr lang="de-DE" sz="1800" dirty="0" smtClean="0">
                <a:solidFill>
                  <a:schemeClr val="accent2">
                    <a:lumMod val="75000"/>
                  </a:schemeClr>
                </a:solidFill>
                <a:latin typeface="Times New Roman"/>
                <a:ea typeface="Times New Roman"/>
                <a:cs typeface="Times New Roman"/>
              </a:rPr>
              <a:t> sind jedoch gezwungen, eine der folgenden Dateiendung zu verwenden: </a:t>
            </a:r>
            <a:r>
              <a:rPr lang="de-DE" sz="1800" dirty="0" smtClean="0">
                <a:solidFill>
                  <a:schemeClr val="accent2">
                    <a:lumMod val="75000"/>
                  </a:schemeClr>
                </a:solidFill>
                <a:latin typeface="Courier New"/>
                <a:ea typeface="Times New Roman"/>
                <a:cs typeface="Times New Roman"/>
              </a:rPr>
              <a:t>.exe, .</a:t>
            </a:r>
            <a:r>
              <a:rPr lang="de-DE" sz="1800" dirty="0" err="1" smtClean="0">
                <a:solidFill>
                  <a:schemeClr val="accent2">
                    <a:lumMod val="75000"/>
                  </a:schemeClr>
                </a:solidFill>
                <a:latin typeface="Courier New"/>
                <a:ea typeface="Times New Roman"/>
                <a:cs typeface="Times New Roman"/>
              </a:rPr>
              <a:t>com</a:t>
            </a:r>
            <a:r>
              <a:rPr lang="de-DE" sz="1800" dirty="0" smtClean="0">
                <a:solidFill>
                  <a:schemeClr val="accent2">
                    <a:lumMod val="75000"/>
                  </a:schemeClr>
                </a:solidFill>
                <a:latin typeface="Courier New"/>
                <a:ea typeface="Times New Roman"/>
                <a:cs typeface="Times New Roman"/>
              </a:rPr>
              <a:t>, .</a:t>
            </a:r>
            <a:r>
              <a:rPr lang="de-DE" sz="1800" dirty="0" err="1" smtClean="0">
                <a:solidFill>
                  <a:schemeClr val="accent2">
                    <a:lumMod val="75000"/>
                  </a:schemeClr>
                </a:solidFill>
                <a:latin typeface="Courier New"/>
                <a:ea typeface="Times New Roman"/>
                <a:cs typeface="Times New Roman"/>
              </a:rPr>
              <a:t>scr</a:t>
            </a:r>
            <a:r>
              <a:rPr lang="de-DE" sz="1800" dirty="0" smtClean="0">
                <a:solidFill>
                  <a:schemeClr val="accent2">
                    <a:lumMod val="75000"/>
                  </a:schemeClr>
                </a:solidFill>
                <a:latin typeface="Courier New"/>
                <a:ea typeface="Times New Roman"/>
                <a:cs typeface="Times New Roman"/>
              </a:rPr>
              <a:t>, .bat, .</a:t>
            </a:r>
            <a:r>
              <a:rPr lang="de-DE" sz="1800" dirty="0" err="1" smtClean="0">
                <a:solidFill>
                  <a:schemeClr val="accent2">
                    <a:lumMod val="75000"/>
                  </a:schemeClr>
                </a:solidFill>
                <a:latin typeface="Courier New"/>
                <a:ea typeface="Times New Roman"/>
                <a:cs typeface="Times New Roman"/>
              </a:rPr>
              <a:t>cmd</a:t>
            </a:r>
            <a:r>
              <a:rPr lang="de-DE" sz="1800" dirty="0" smtClean="0">
                <a:solidFill>
                  <a:schemeClr val="accent2">
                    <a:lumMod val="75000"/>
                  </a:schemeClr>
                </a:solidFill>
                <a:latin typeface="Courier New"/>
                <a:ea typeface="Times New Roman"/>
                <a:cs typeface="Times New Roman"/>
              </a:rPr>
              <a:t>, .</a:t>
            </a:r>
            <a:r>
              <a:rPr lang="de-DE" sz="1800" dirty="0" err="1" smtClean="0">
                <a:solidFill>
                  <a:schemeClr val="accent2">
                    <a:lumMod val="75000"/>
                  </a:schemeClr>
                </a:solidFill>
                <a:latin typeface="Courier New"/>
                <a:ea typeface="Times New Roman"/>
                <a:cs typeface="Times New Roman"/>
              </a:rPr>
              <a:t>vbs</a:t>
            </a:r>
            <a:r>
              <a:rPr lang="de-DE" sz="1800" dirty="0" smtClean="0">
                <a:solidFill>
                  <a:schemeClr val="accent2">
                    <a:lumMod val="75000"/>
                  </a:schemeClr>
                </a:solidFill>
                <a:latin typeface="Courier New"/>
                <a:ea typeface="Times New Roman"/>
                <a:cs typeface="Times New Roman"/>
              </a:rPr>
              <a:t>, .</a:t>
            </a:r>
            <a:r>
              <a:rPr lang="de-DE" sz="1800" dirty="0" err="1" smtClean="0">
                <a:solidFill>
                  <a:schemeClr val="accent2">
                    <a:lumMod val="75000"/>
                  </a:schemeClr>
                </a:solidFill>
                <a:latin typeface="Courier New"/>
                <a:ea typeface="Times New Roman"/>
                <a:cs typeface="Times New Roman"/>
              </a:rPr>
              <a:t>wfs</a:t>
            </a:r>
            <a:r>
              <a:rPr lang="de-DE" sz="1800" dirty="0" smtClean="0">
                <a:solidFill>
                  <a:schemeClr val="accent2">
                    <a:lumMod val="75000"/>
                  </a:schemeClr>
                </a:solidFill>
                <a:latin typeface="Courier New"/>
                <a:ea typeface="Times New Roman"/>
                <a:cs typeface="Times New Roman"/>
              </a:rPr>
              <a:t>, .</a:t>
            </a:r>
            <a:r>
              <a:rPr lang="de-DE" sz="1800" dirty="0" err="1" smtClean="0">
                <a:solidFill>
                  <a:schemeClr val="accent2">
                    <a:lumMod val="75000"/>
                  </a:schemeClr>
                </a:solidFill>
                <a:latin typeface="Courier New"/>
                <a:ea typeface="Times New Roman"/>
                <a:cs typeface="Times New Roman"/>
              </a:rPr>
              <a:t>jse</a:t>
            </a:r>
            <a:r>
              <a:rPr lang="de-DE" sz="1800" dirty="0" smtClean="0">
                <a:solidFill>
                  <a:schemeClr val="accent2">
                    <a:lumMod val="75000"/>
                  </a:schemeClr>
                </a:solidFill>
                <a:latin typeface="Courier New"/>
                <a:ea typeface="Times New Roman"/>
                <a:cs typeface="Times New Roman"/>
              </a:rPr>
              <a:t>, .</a:t>
            </a:r>
            <a:r>
              <a:rPr lang="de-DE" sz="1800" dirty="0" err="1" smtClean="0">
                <a:solidFill>
                  <a:schemeClr val="accent2">
                    <a:lumMod val="75000"/>
                  </a:schemeClr>
                </a:solidFill>
                <a:latin typeface="Courier New"/>
                <a:ea typeface="Times New Roman"/>
                <a:cs typeface="Times New Roman"/>
              </a:rPr>
              <a:t>shs</a:t>
            </a:r>
            <a:r>
              <a:rPr lang="de-DE" sz="1800" dirty="0" smtClean="0">
                <a:solidFill>
                  <a:schemeClr val="accent2">
                    <a:lumMod val="75000"/>
                  </a:schemeClr>
                </a:solidFill>
                <a:latin typeface="Courier New"/>
                <a:ea typeface="Times New Roman"/>
                <a:cs typeface="Times New Roman"/>
              </a:rPr>
              <a:t>, .</a:t>
            </a:r>
            <a:r>
              <a:rPr lang="de-DE" sz="1800" dirty="0" err="1" smtClean="0">
                <a:solidFill>
                  <a:schemeClr val="accent2">
                    <a:lumMod val="75000"/>
                  </a:schemeClr>
                </a:solidFill>
                <a:latin typeface="Courier New"/>
                <a:ea typeface="Times New Roman"/>
                <a:cs typeface="Times New Roman"/>
              </a:rPr>
              <a:t>shb</a:t>
            </a:r>
            <a:r>
              <a:rPr lang="de-DE" sz="1800" dirty="0" smtClean="0">
                <a:solidFill>
                  <a:schemeClr val="accent2">
                    <a:lumMod val="75000"/>
                  </a:schemeClr>
                </a:solidFill>
                <a:latin typeface="Courier New"/>
                <a:ea typeface="Times New Roman"/>
                <a:cs typeface="Times New Roman"/>
              </a:rPr>
              <a:t>, .</a:t>
            </a:r>
            <a:r>
              <a:rPr lang="de-DE" sz="1800" dirty="0" err="1" smtClean="0">
                <a:solidFill>
                  <a:schemeClr val="accent2">
                    <a:lumMod val="75000"/>
                  </a:schemeClr>
                </a:solidFill>
                <a:latin typeface="Courier New"/>
                <a:ea typeface="Times New Roman"/>
                <a:cs typeface="Times New Roman"/>
              </a:rPr>
              <a:t>lnk</a:t>
            </a:r>
            <a:r>
              <a:rPr lang="de-DE" sz="1800" dirty="0" smtClean="0">
                <a:solidFill>
                  <a:schemeClr val="accent2">
                    <a:lumMod val="75000"/>
                  </a:schemeClr>
                </a:solidFill>
                <a:latin typeface="Times New Roman"/>
                <a:ea typeface="Times New Roman"/>
                <a:cs typeface="Times New Roman"/>
              </a:rPr>
              <a:t> oder </a:t>
            </a:r>
            <a:r>
              <a:rPr lang="de-DE" sz="1800" dirty="0" smtClean="0">
                <a:solidFill>
                  <a:schemeClr val="accent2">
                    <a:lumMod val="75000"/>
                  </a:schemeClr>
                </a:solidFill>
                <a:latin typeface="Courier New"/>
                <a:ea typeface="Times New Roman"/>
                <a:cs typeface="Times New Roman"/>
              </a:rPr>
              <a:t>.</a:t>
            </a:r>
            <a:r>
              <a:rPr lang="de-DE" sz="1800" dirty="0" err="1" smtClean="0">
                <a:solidFill>
                  <a:schemeClr val="accent2">
                    <a:lumMod val="75000"/>
                  </a:schemeClr>
                </a:solidFill>
                <a:latin typeface="Courier New"/>
                <a:ea typeface="Times New Roman"/>
                <a:cs typeface="Times New Roman"/>
              </a:rPr>
              <a:t>pif</a:t>
            </a:r>
            <a:endParaRPr lang="de-CH" sz="1800" dirty="0" smtClean="0">
              <a:solidFill>
                <a:schemeClr val="accent2">
                  <a:lumMod val="75000"/>
                </a:schemeClr>
              </a:solidFill>
              <a:latin typeface="Georgia"/>
              <a:ea typeface="Georgia"/>
              <a:cs typeface="Times New Roman"/>
            </a:endParaRPr>
          </a:p>
          <a:p>
            <a:pPr algn="l"/>
            <a:endParaRPr lang="de-CH"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nymed">
  <a:themeElements>
    <a:clrScheme name="Ganymed">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Iapetus">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anymed">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Words>946</Words>
  <Application>Microsoft Office PowerPoint</Application>
  <PresentationFormat>Bildschirmpräsentation (4:3)</PresentationFormat>
  <Paragraphs>77</Paragraphs>
  <Slides>13</Slides>
  <Notes>1</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Ganymed</vt:lpstr>
      <vt:lpstr>Trojaner</vt:lpstr>
      <vt:lpstr>Inhaltsverzeichnis  </vt:lpstr>
      <vt:lpstr>Was sind Trojaner? (Charakeristik)</vt:lpstr>
      <vt:lpstr>Arten von Trojanern</vt:lpstr>
      <vt:lpstr>Unterschied zu „normalen“ Viren?</vt:lpstr>
      <vt:lpstr>Zu welchem Zweck werden Trojaner erstellt?</vt:lpstr>
      <vt:lpstr>          Was für Schäden richten Trojaner an?</vt:lpstr>
      <vt:lpstr>Wie werden sie verbreitet? </vt:lpstr>
      <vt:lpstr>Tarnung der Trojaner</vt:lpstr>
      <vt:lpstr>Wie kann man sich dagegen schützen?</vt:lpstr>
      <vt:lpstr>Wie erkennen Viren-Programme Trojaner?</vt:lpstr>
      <vt:lpstr>Schützen sie sich vor TROJANERN!</vt:lpstr>
      <vt:lpstr>ENDE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Yänne</dc:creator>
  <cp:lastModifiedBy>Jan Keller</cp:lastModifiedBy>
  <cp:revision>41</cp:revision>
  <dcterms:created xsi:type="dcterms:W3CDTF">2010-08-12T14:51:19Z</dcterms:created>
  <dcterms:modified xsi:type="dcterms:W3CDTF">2010-08-19T14:05:14Z</dcterms:modified>
</cp:coreProperties>
</file>