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72" r:id="rId6"/>
    <p:sldId id="258" r:id="rId7"/>
    <p:sldId id="259" r:id="rId8"/>
    <p:sldId id="271" r:id="rId9"/>
    <p:sldId id="261" r:id="rId10"/>
    <p:sldId id="263" r:id="rId11"/>
    <p:sldId id="270" r:id="rId12"/>
    <p:sldId id="264" r:id="rId13"/>
    <p:sldId id="265" r:id="rId14"/>
    <p:sldId id="266" r:id="rId15"/>
    <p:sldId id="267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CH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8236ED-3C0B-4A36-8BB9-81012F23CB57}" type="datetimeFigureOut">
              <a:rPr lang="de-CH" smtClean="0"/>
              <a:pPr/>
              <a:t>25.08.2011</a:t>
            </a:fld>
            <a:endParaRPr lang="de-CH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CH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8D5DA8-36FD-4127-ABC3-EA65A031698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untu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CH" sz="8800" dirty="0" smtClean="0">
                <a:solidFill>
                  <a:schemeClr val="tx1"/>
                </a:solidFill>
                <a:latin typeface="Bell MT" pitchFamily="18" charset="0"/>
              </a:rPr>
              <a:t>L</a:t>
            </a:r>
            <a:r>
              <a:rPr lang="de-CH" sz="8800" i="1" dirty="0" smtClean="0">
                <a:solidFill>
                  <a:schemeClr val="accent1"/>
                </a:solidFill>
                <a:latin typeface="Bell MT" pitchFamily="18" charset="0"/>
              </a:rPr>
              <a:t>i</a:t>
            </a:r>
            <a:r>
              <a:rPr lang="de-CH" sz="8800" dirty="0" smtClean="0">
                <a:solidFill>
                  <a:schemeClr val="tx1"/>
                </a:solidFill>
                <a:latin typeface="Bell MT" pitchFamily="18" charset="0"/>
              </a:rPr>
              <a:t>nux</a:t>
            </a:r>
            <a:endParaRPr lang="de-CH" sz="7200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4221088"/>
            <a:ext cx="7772400" cy="1199704"/>
          </a:xfrm>
        </p:spPr>
        <p:txBody>
          <a:bodyPr/>
          <a:lstStyle/>
          <a:p>
            <a:pPr algn="l"/>
            <a:r>
              <a:rPr lang="de-CH" dirty="0" smtClean="0">
                <a:solidFill>
                  <a:schemeClr val="tx1"/>
                </a:solidFill>
              </a:rPr>
              <a:t>Präsentation von Fabio, Luca, Frangi, Sacha</a:t>
            </a:r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Fabio\Desktop\Linux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8"/>
            <a:ext cx="3181350" cy="374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40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sz="2600" dirty="0" smtClean="0"/>
              <a:t>Es gibt mehrere Linux-Distributionen</a:t>
            </a:r>
            <a:r>
              <a:rPr lang="de-CH" sz="2600" dirty="0"/>
              <a:t>, </a:t>
            </a:r>
            <a:r>
              <a:rPr lang="de-CH" sz="2600" dirty="0" smtClean="0"/>
              <a:t>die sich unterscheiden in:</a:t>
            </a:r>
            <a:endParaRPr lang="de-CH" sz="2600" dirty="0"/>
          </a:p>
          <a:p>
            <a:pPr>
              <a:buFont typeface="Symbol" pitchFamily="18" charset="2"/>
              <a:buChar char="-"/>
            </a:pPr>
            <a:r>
              <a:rPr lang="de-CH" sz="2400" dirty="0">
                <a:solidFill>
                  <a:schemeClr val="accent1"/>
                </a:solidFill>
              </a:rPr>
              <a:t>Funktionsumfang</a:t>
            </a:r>
          </a:p>
          <a:p>
            <a:pPr>
              <a:buFont typeface="Symbol" pitchFamily="18" charset="2"/>
              <a:buChar char="-"/>
            </a:pPr>
            <a:r>
              <a:rPr lang="de-CH" sz="2400" dirty="0">
                <a:solidFill>
                  <a:schemeClr val="accent1"/>
                </a:solidFill>
              </a:rPr>
              <a:t>Bedienoberfläche</a:t>
            </a:r>
          </a:p>
          <a:p>
            <a:pPr>
              <a:buFont typeface="Symbol" pitchFamily="18" charset="2"/>
              <a:buChar char="-"/>
            </a:pPr>
            <a:r>
              <a:rPr lang="de-CH" sz="2400" dirty="0" smtClean="0">
                <a:solidFill>
                  <a:schemeClr val="accent1"/>
                </a:solidFill>
              </a:rPr>
              <a:t>Programme</a:t>
            </a:r>
          </a:p>
          <a:p>
            <a:r>
              <a:rPr lang="de-CH" sz="2800" dirty="0" smtClean="0"/>
              <a:t>Weitere zusätzliche Programme, die in einer Paketverwaltung zusammengefasst sind, z.B.:</a:t>
            </a:r>
          </a:p>
          <a:p>
            <a:pPr>
              <a:buFont typeface="Symbol" pitchFamily="18" charset="2"/>
              <a:buChar char="-"/>
            </a:pPr>
            <a:r>
              <a:rPr lang="de-CH" sz="2600" dirty="0" smtClean="0">
                <a:solidFill>
                  <a:schemeClr val="accent1"/>
                </a:solidFill>
              </a:rPr>
              <a:t>Bürosoftware</a:t>
            </a:r>
          </a:p>
          <a:p>
            <a:pPr>
              <a:buFont typeface="Symbol" pitchFamily="18" charset="2"/>
              <a:buChar char="-"/>
            </a:pPr>
            <a:r>
              <a:rPr lang="de-CH" sz="2600" dirty="0" smtClean="0">
                <a:solidFill>
                  <a:schemeClr val="accent1"/>
                </a:solidFill>
              </a:rPr>
              <a:t>Brennsoftware</a:t>
            </a:r>
          </a:p>
          <a:p>
            <a:pPr>
              <a:buFont typeface="Symbol" pitchFamily="18" charset="2"/>
              <a:buChar char="-"/>
            </a:pPr>
            <a:r>
              <a:rPr lang="de-CH" sz="2600" dirty="0" smtClean="0">
                <a:solidFill>
                  <a:schemeClr val="accent1"/>
                </a:solidFill>
              </a:rPr>
              <a:t>Bildbearbeitungssoftware</a:t>
            </a:r>
          </a:p>
          <a:p>
            <a:pPr>
              <a:buFont typeface="Symbol" pitchFamily="18" charset="2"/>
              <a:buChar char="-"/>
            </a:pPr>
            <a:r>
              <a:rPr lang="de-CH" sz="2600" dirty="0" smtClean="0">
                <a:solidFill>
                  <a:schemeClr val="accent1"/>
                </a:solidFill>
              </a:rPr>
              <a:t>Spiele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4800" dirty="0" smtClean="0">
                <a:solidFill>
                  <a:schemeClr val="accent1"/>
                </a:solidFill>
              </a:rPr>
              <a:t>Linux-Versionen</a:t>
            </a:r>
            <a:endParaRPr lang="de-CH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solidFill>
                  <a:schemeClr val="accent1"/>
                </a:solidFill>
              </a:rPr>
              <a:t>Liste aller Linux-Betriebssystemen</a:t>
            </a:r>
            <a:br>
              <a:rPr lang="de-CH" b="1" dirty="0" smtClean="0">
                <a:solidFill>
                  <a:schemeClr val="accent1"/>
                </a:solidFill>
              </a:rPr>
            </a:br>
            <a:r>
              <a:rPr lang="de-CH" b="1" dirty="0" smtClean="0">
                <a:solidFill>
                  <a:schemeClr val="accent1"/>
                </a:solidFill>
              </a:rPr>
              <a:t>(neueste Versionen)</a:t>
            </a:r>
          </a:p>
          <a:p>
            <a:pPr marL="109728" indent="0">
              <a:buNone/>
            </a:pPr>
            <a:r>
              <a:rPr lang="de-CH" sz="800" b="1" dirty="0">
                <a:solidFill>
                  <a:schemeClr val="accent1"/>
                </a:solidFill>
              </a:rPr>
              <a:t> </a:t>
            </a:r>
            <a:endParaRPr lang="de-CH" sz="800" b="1" dirty="0" smtClean="0">
              <a:solidFill>
                <a:schemeClr val="accent1"/>
              </a:solidFill>
            </a:endParaRPr>
          </a:p>
          <a:p>
            <a:pPr marL="109728" indent="0">
              <a:buNone/>
            </a:pP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Linux (1991)</a:t>
            </a:r>
            <a:r>
              <a:rPr lang="de-CH" dirty="0">
                <a:solidFill>
                  <a:schemeClr val="accent1"/>
                </a:solidFill>
              </a:rPr>
              <a:t> </a:t>
            </a:r>
            <a:r>
              <a:rPr lang="de-CH" dirty="0" smtClean="0">
                <a:solidFill>
                  <a:schemeClr val="accent1"/>
                </a:solidFill>
              </a:rPr>
              <a:t>			</a:t>
            </a: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</a:t>
            </a:r>
            <a:r>
              <a:rPr lang="de-CH" dirty="0"/>
              <a:t>Debian (2011</a:t>
            </a:r>
            <a:r>
              <a:rPr lang="de-CH" dirty="0" smtClean="0"/>
              <a:t>)</a:t>
            </a:r>
          </a:p>
          <a:p>
            <a:pPr marL="109728" indent="0">
              <a:buNone/>
            </a:pP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Unix </a:t>
            </a:r>
            <a:r>
              <a:rPr lang="de-CH" dirty="0"/>
              <a:t>(2005) </a:t>
            </a:r>
            <a:r>
              <a:rPr lang="de-CH" dirty="0" smtClean="0"/>
              <a:t>			</a:t>
            </a: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Gentoo </a:t>
            </a:r>
            <a:r>
              <a:rPr lang="de-CH" dirty="0"/>
              <a:t>(2011</a:t>
            </a:r>
            <a:r>
              <a:rPr lang="de-CH" dirty="0" smtClean="0"/>
              <a:t>)</a:t>
            </a:r>
            <a:endParaRPr lang="de-CH" dirty="0"/>
          </a:p>
          <a:p>
            <a:pPr marL="109728" indent="0">
              <a:buNone/>
            </a:pP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Red </a:t>
            </a:r>
            <a:r>
              <a:rPr lang="de-CH" dirty="0"/>
              <a:t>flag (2007</a:t>
            </a:r>
            <a:r>
              <a:rPr lang="de-CH" dirty="0" smtClean="0"/>
              <a:t>)</a:t>
            </a:r>
            <a:r>
              <a:rPr lang="de-CH" dirty="0"/>
              <a:t> </a:t>
            </a:r>
            <a:r>
              <a:rPr lang="de-CH" dirty="0" smtClean="0"/>
              <a:t>		</a:t>
            </a: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Slackware </a:t>
            </a:r>
            <a:r>
              <a:rPr lang="de-CH" dirty="0"/>
              <a:t>(2011) </a:t>
            </a:r>
          </a:p>
          <a:p>
            <a:pPr marL="109728" indent="0">
              <a:buNone/>
            </a:pP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Linspire </a:t>
            </a:r>
            <a:r>
              <a:rPr lang="de-CH" dirty="0"/>
              <a:t>(2007</a:t>
            </a:r>
            <a:r>
              <a:rPr lang="de-CH" dirty="0" smtClean="0"/>
              <a:t>)</a:t>
            </a:r>
            <a:r>
              <a:rPr lang="de-CH" dirty="0"/>
              <a:t>	</a:t>
            </a:r>
            <a:r>
              <a:rPr lang="de-CH" dirty="0" smtClean="0"/>
              <a:t>	</a:t>
            </a: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SuSe (2011) </a:t>
            </a:r>
            <a:br>
              <a:rPr lang="de-CH" dirty="0" smtClean="0"/>
            </a:b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Mandrake </a:t>
            </a:r>
            <a:r>
              <a:rPr lang="de-CH" dirty="0"/>
              <a:t>(2010) 	</a:t>
            </a:r>
            <a:r>
              <a:rPr lang="de-CH" dirty="0" smtClean="0"/>
              <a:t>	</a:t>
            </a: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Minix (2011)</a:t>
            </a:r>
            <a:endParaRPr lang="de-CH" dirty="0">
              <a:solidFill>
                <a:schemeClr val="accent1"/>
              </a:solidFill>
            </a:endParaRPr>
          </a:p>
          <a:p>
            <a:pPr marL="109728" indent="0">
              <a:buNone/>
            </a:pP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Lfs	(2011)			</a:t>
            </a: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Ubuntu </a:t>
            </a:r>
            <a:r>
              <a:rPr lang="de-CH" dirty="0"/>
              <a:t>(2011</a:t>
            </a:r>
            <a:r>
              <a:rPr lang="de-CH" dirty="0" smtClean="0"/>
              <a:t>)</a:t>
            </a:r>
          </a:p>
          <a:p>
            <a:pPr marL="109728" indent="0">
              <a:buNone/>
            </a:pPr>
            <a:r>
              <a:rPr lang="de-CH" sz="2400" dirty="0" smtClean="0">
                <a:solidFill>
                  <a:schemeClr val="accent1"/>
                </a:solidFill>
              </a:rPr>
              <a:t>-</a:t>
            </a:r>
            <a:r>
              <a:rPr lang="de-CH" dirty="0" smtClean="0"/>
              <a:t> Red Hat (2011)			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CH" sz="4800" dirty="0" smtClean="0">
                <a:solidFill>
                  <a:schemeClr val="accent1"/>
                </a:solidFill>
              </a:rPr>
              <a:t>Linux-Betriebssysteme</a:t>
            </a:r>
            <a:endParaRPr lang="de-CH" sz="44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4422981" y="2492896"/>
            <a:ext cx="0" cy="31683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0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>
                <a:solidFill>
                  <a:schemeClr val="accent1"/>
                </a:solidFill>
              </a:rPr>
              <a:t>Sicheres Surfen im Internet</a:t>
            </a:r>
          </a:p>
          <a:p>
            <a:pPr>
              <a:buFont typeface="Symbol" pitchFamily="18" charset="2"/>
              <a:buChar char="-"/>
            </a:pPr>
            <a:r>
              <a:rPr lang="de-CH" dirty="0" smtClean="0"/>
              <a:t>Viren</a:t>
            </a:r>
            <a:r>
              <a:rPr lang="de-CH" dirty="0"/>
              <a:t>, Würmer und Trojaner </a:t>
            </a:r>
            <a:r>
              <a:rPr lang="de-CH" dirty="0" smtClean="0"/>
              <a:t>sind für Linux wirkungslos, weil sie für Windows programmiert sind.</a:t>
            </a:r>
          </a:p>
          <a:p>
            <a:pPr marL="109728" indent="0">
              <a:buNone/>
            </a:pPr>
            <a:endParaRPr lang="de-CH" dirty="0" smtClean="0"/>
          </a:p>
          <a:p>
            <a:r>
              <a:rPr lang="de-CH" b="1" dirty="0" smtClean="0">
                <a:solidFill>
                  <a:schemeClr val="accent1"/>
                </a:solidFill>
              </a:rPr>
              <a:t>Gute Gratis-Software</a:t>
            </a:r>
          </a:p>
          <a:p>
            <a:pPr>
              <a:buFont typeface="Symbol" pitchFamily="18" charset="2"/>
              <a:buChar char="-"/>
            </a:pPr>
            <a:r>
              <a:rPr lang="de-CH" dirty="0"/>
              <a:t>Das Angebot an kostenloser und hochwertiger Linux-Software, die teure Windows-Programme ersetzen kann, wächst ständig. </a:t>
            </a:r>
            <a:endParaRPr lang="de-CH" b="1" dirty="0">
              <a:solidFill>
                <a:schemeClr val="accent1"/>
              </a:solidFill>
            </a:endParaRPr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6000" dirty="0" smtClean="0">
                <a:solidFill>
                  <a:schemeClr val="accent1"/>
                </a:solidFill>
              </a:rPr>
              <a:t>Linux Vorteile - 1</a:t>
            </a:r>
            <a:endParaRPr lang="de-CH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9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b="1" dirty="0">
                <a:solidFill>
                  <a:schemeClr val="accent1"/>
                </a:solidFill>
              </a:rPr>
              <a:t>Windows-Dateien mit Linux </a:t>
            </a:r>
            <a:r>
              <a:rPr lang="de-CH" b="1" dirty="0" smtClean="0">
                <a:solidFill>
                  <a:schemeClr val="accent1"/>
                </a:solidFill>
              </a:rPr>
              <a:t>nutzen</a:t>
            </a:r>
          </a:p>
          <a:p>
            <a:pPr>
              <a:buFont typeface="Symbol" pitchFamily="18" charset="2"/>
              <a:buChar char="-"/>
            </a:pPr>
            <a:r>
              <a:rPr lang="de-CH" dirty="0"/>
              <a:t>Texte, Tabellen und Bilder, die mit Windows-Software erstellt wurden, lassen sich unter Linux weiterbear­beiten</a:t>
            </a:r>
            <a:r>
              <a:rPr lang="de-CH" dirty="0" smtClean="0"/>
              <a:t>.</a:t>
            </a:r>
          </a:p>
          <a:p>
            <a:pPr>
              <a:buFont typeface="Symbol" pitchFamily="18" charset="2"/>
              <a:buChar char="-"/>
            </a:pPr>
            <a:endParaRPr lang="de-CH" dirty="0"/>
          </a:p>
          <a:p>
            <a:r>
              <a:rPr lang="de-CH" b="1" dirty="0">
                <a:solidFill>
                  <a:schemeClr val="accent1"/>
                </a:solidFill>
              </a:rPr>
              <a:t>Dateiverwaltung unter Linux</a:t>
            </a:r>
          </a:p>
          <a:p>
            <a:pPr>
              <a:buFont typeface="Symbol" pitchFamily="18" charset="2"/>
              <a:buChar char="-"/>
            </a:pPr>
            <a:r>
              <a:rPr lang="de-CH" dirty="0"/>
              <a:t>Auch Linux ist mit einer </a:t>
            </a:r>
            <a:r>
              <a:rPr lang="de-CH" dirty="0" smtClean="0"/>
              <a:t>Dateiverwaltung </a:t>
            </a:r>
            <a:r>
              <a:rPr lang="de-CH" dirty="0"/>
              <a:t>ausgestattet. </a:t>
            </a:r>
            <a:r>
              <a:rPr lang="de-CH" dirty="0" smtClean="0"/>
              <a:t>Damit navigieren </a:t>
            </a:r>
            <a:r>
              <a:rPr lang="de-CH" dirty="0"/>
              <a:t>Sie komfortabel durch </a:t>
            </a:r>
            <a:r>
              <a:rPr lang="de-CH" dirty="0" smtClean="0"/>
              <a:t>Verzeichnisse </a:t>
            </a:r>
            <a:r>
              <a:rPr lang="de-CH" dirty="0"/>
              <a:t>und können Dateien kopieren, verschieben, betrachten oder zur </a:t>
            </a:r>
            <a:r>
              <a:rPr lang="de-CH" dirty="0" smtClean="0"/>
              <a:t>Bearbeitung </a:t>
            </a:r>
            <a:r>
              <a:rPr lang="de-CH" dirty="0"/>
              <a:t>öffnen.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6000" dirty="0">
                <a:solidFill>
                  <a:schemeClr val="accent1"/>
                </a:solidFill>
              </a:rPr>
              <a:t>Linux </a:t>
            </a:r>
            <a:r>
              <a:rPr lang="de-CH" sz="6000" dirty="0" smtClean="0">
                <a:solidFill>
                  <a:schemeClr val="accent1"/>
                </a:solidFill>
              </a:rPr>
              <a:t>Vorteile - 2</a:t>
            </a:r>
            <a:endParaRPr lang="de-CH" sz="5400" dirty="0"/>
          </a:p>
        </p:txBody>
      </p:sp>
    </p:spTree>
    <p:extLst>
      <p:ext uri="{BB962C8B-B14F-4D97-AF65-F5344CB8AC3E}">
        <p14:creationId xmlns:p14="http://schemas.microsoft.com/office/powerpoint/2010/main" val="10128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b="1" dirty="0">
                <a:solidFill>
                  <a:schemeClr val="accent1"/>
                </a:solidFill>
              </a:rPr>
              <a:t>Alle wichtigen Programme sind an Bord</a:t>
            </a:r>
          </a:p>
          <a:p>
            <a:pPr>
              <a:buFont typeface="Symbol" pitchFamily="18" charset="2"/>
              <a:buChar char="-"/>
            </a:pPr>
            <a:r>
              <a:rPr lang="de-CH" dirty="0"/>
              <a:t>Eine der Stärken von Linux ist die </a:t>
            </a:r>
            <a:r>
              <a:rPr lang="de-CH" dirty="0" smtClean="0"/>
              <a:t>Menge der mitgelieferter </a:t>
            </a:r>
            <a:r>
              <a:rPr lang="de-CH" dirty="0"/>
              <a:t>Software. Die </a:t>
            </a:r>
            <a:r>
              <a:rPr lang="de-CH" dirty="0" smtClean="0"/>
              <a:t>Paketverwaltung beinhaltet </a:t>
            </a:r>
            <a:r>
              <a:rPr lang="de-CH" dirty="0"/>
              <a:t>Tausende Programme. </a:t>
            </a:r>
            <a:endParaRPr lang="de-CH" dirty="0" smtClean="0"/>
          </a:p>
          <a:p>
            <a:pPr>
              <a:buFont typeface="Symbol" pitchFamily="18" charset="2"/>
              <a:buChar char="-"/>
            </a:pPr>
            <a:endParaRPr lang="de-CH" dirty="0"/>
          </a:p>
          <a:p>
            <a:r>
              <a:rPr lang="de-CH" b="1" dirty="0">
                <a:solidFill>
                  <a:schemeClr val="accent1"/>
                </a:solidFill>
              </a:rPr>
              <a:t>Windows und Linux auf einem PC</a:t>
            </a:r>
          </a:p>
          <a:p>
            <a:pPr>
              <a:buFont typeface="Symbol" pitchFamily="18" charset="2"/>
              <a:buChar char="-"/>
            </a:pPr>
            <a:r>
              <a:rPr lang="de-CH" dirty="0"/>
              <a:t>Windows und Linux nutzen Sie </a:t>
            </a:r>
            <a:r>
              <a:rPr lang="de-CH" dirty="0" smtClean="0"/>
              <a:t>problemlos </a:t>
            </a:r>
            <a:r>
              <a:rPr lang="de-CH" dirty="0"/>
              <a:t>auf einem PC. Eine Möglichkeit: Mit einer Software wie VMware Workstation oder der </a:t>
            </a:r>
            <a:r>
              <a:rPr lang="de-CH" dirty="0" smtClean="0"/>
              <a:t>kostenlosen </a:t>
            </a:r>
            <a:r>
              <a:rPr lang="de-CH" dirty="0"/>
              <a:t>VirtualBox lässt sich ein PC im PC einrichten. Auf diesem virtuellen Computer installieren Sie Linux oder Windows.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6000" dirty="0">
                <a:solidFill>
                  <a:schemeClr val="accent1"/>
                </a:solidFill>
              </a:rPr>
              <a:t>Linux </a:t>
            </a:r>
            <a:r>
              <a:rPr lang="de-CH" sz="6000" dirty="0" smtClean="0">
                <a:solidFill>
                  <a:schemeClr val="accent1"/>
                </a:solidFill>
              </a:rPr>
              <a:t>Vorteile - 3</a:t>
            </a:r>
            <a:endParaRPr lang="de-CH" sz="5400" dirty="0"/>
          </a:p>
        </p:txBody>
      </p:sp>
    </p:spTree>
    <p:extLst>
      <p:ext uri="{BB962C8B-B14F-4D97-AF65-F5344CB8AC3E}">
        <p14:creationId xmlns:p14="http://schemas.microsoft.com/office/powerpoint/2010/main" val="36551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solidFill>
                  <a:schemeClr val="accent1"/>
                </a:solidFill>
              </a:rPr>
              <a:t>Generell als Beginnerfeindlich bekannt</a:t>
            </a:r>
            <a:endParaRPr lang="de-CH" b="1" dirty="0">
              <a:solidFill>
                <a:schemeClr val="accent1"/>
              </a:solidFill>
            </a:endParaRPr>
          </a:p>
          <a:p>
            <a:pPr>
              <a:buFont typeface="Symbol" pitchFamily="18" charset="2"/>
              <a:buChar char="-"/>
            </a:pPr>
            <a:r>
              <a:rPr lang="de-CH" dirty="0" smtClean="0"/>
              <a:t>Meist komplizierte Installationen, da bei einzelnen die Konfigurationen manuell nachgebessert werden müssen.</a:t>
            </a:r>
          </a:p>
          <a:p>
            <a:pPr>
              <a:buFont typeface="Symbol" pitchFamily="18" charset="2"/>
              <a:buChar char="-"/>
            </a:pPr>
            <a:endParaRPr lang="de-CH" dirty="0"/>
          </a:p>
          <a:p>
            <a:pPr>
              <a:buFont typeface="Symbol" pitchFamily="18" charset="2"/>
              <a:buChar char="-"/>
            </a:pPr>
            <a:r>
              <a:rPr lang="de-CH" dirty="0" smtClean="0"/>
              <a:t>Gewöhnungsbedürftiger Auswahldialog bei Verändern von Programmeinstellungen. Statt «OK» (wie im Windows) steht hier oft «Schliessen», was aber meist das gleiche bedeutet.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6000" dirty="0" smtClean="0">
                <a:solidFill>
                  <a:schemeClr val="accent1"/>
                </a:solidFill>
              </a:rPr>
              <a:t>Linux Nachteile - 1</a:t>
            </a:r>
            <a:endParaRPr lang="de-CH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1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b="1" dirty="0" smtClean="0">
                <a:solidFill>
                  <a:schemeClr val="accent1"/>
                </a:solidFill>
              </a:rPr>
              <a:t>Linux bootet nicht immer optimal</a:t>
            </a:r>
            <a:endParaRPr lang="de-CH" b="1" dirty="0">
              <a:solidFill>
                <a:schemeClr val="accent1"/>
              </a:solidFill>
            </a:endParaRPr>
          </a:p>
          <a:p>
            <a:pPr>
              <a:buFont typeface="Symbol" pitchFamily="18" charset="2"/>
              <a:buChar char="-"/>
            </a:pPr>
            <a:r>
              <a:rPr lang="de-CH" dirty="0" smtClean="0"/>
              <a:t>Linux bootet kaum schneller als ein gut eingerichteter Windows-Rechner. Ab und zu fährt es nach dem </a:t>
            </a:r>
            <a:r>
              <a:rPr lang="de-CH" dirty="0" err="1" smtClean="0"/>
              <a:t>Reboot</a:t>
            </a:r>
            <a:r>
              <a:rPr lang="de-CH" dirty="0" smtClean="0"/>
              <a:t> nicht richtig hoch, typisch sind Ausfälle des Touchpads bei Notebooks oder die Trägheit des Mauszeigers.</a:t>
            </a:r>
            <a:endParaRPr lang="de-CH" dirty="0"/>
          </a:p>
          <a:p>
            <a:pPr>
              <a:buFont typeface="Symbol" pitchFamily="18" charset="2"/>
              <a:buChar char="-"/>
            </a:pPr>
            <a:endParaRPr lang="de-CH" dirty="0"/>
          </a:p>
          <a:p>
            <a:r>
              <a:rPr lang="de-CH" b="1" dirty="0" smtClean="0">
                <a:solidFill>
                  <a:schemeClr val="accent1"/>
                </a:solidFill>
              </a:rPr>
              <a:t>iPod-Besitzer</a:t>
            </a:r>
          </a:p>
          <a:p>
            <a:pPr>
              <a:buFont typeface="Symbol" pitchFamily="18" charset="2"/>
              <a:buChar char="-"/>
            </a:pPr>
            <a:r>
              <a:rPr lang="de-CH" dirty="0" smtClean="0"/>
              <a:t>iTunes wird nicht von Linux unterstützt und Apple plant auch keine Umsetzung/Anpassung für Linux.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6000" dirty="0" smtClean="0">
                <a:solidFill>
                  <a:schemeClr val="accent1"/>
                </a:solidFill>
              </a:rPr>
              <a:t>Linux Nachteile - 2</a:t>
            </a:r>
            <a:endParaRPr lang="de-CH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solidFill>
                  <a:schemeClr val="accent1"/>
                </a:solidFill>
              </a:rPr>
              <a:t>Grundproblem</a:t>
            </a:r>
            <a:endParaRPr lang="de-CH" b="1" dirty="0">
              <a:solidFill>
                <a:schemeClr val="accent1"/>
              </a:solidFill>
            </a:endParaRPr>
          </a:p>
          <a:p>
            <a:pPr>
              <a:buFont typeface="Symbol" pitchFamily="18" charset="2"/>
              <a:buChar char="-"/>
            </a:pPr>
            <a:r>
              <a:rPr lang="de-CH" dirty="0" smtClean="0"/>
              <a:t>Ohne tüfteln und Bemühungen ist man bei Linux relativ schnell am Ende, das System fordert einen geschickten und erfahrenen Anwender.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6000" dirty="0" smtClean="0">
                <a:solidFill>
                  <a:schemeClr val="accent1"/>
                </a:solidFill>
              </a:rPr>
              <a:t>Linux Nachteile - 3</a:t>
            </a:r>
            <a:endParaRPr lang="de-CH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 algn="ctr"/>
            <a:r>
              <a:rPr lang="de-CH" sz="4900" dirty="0">
                <a:solidFill>
                  <a:schemeClr val="accent1"/>
                </a:solidFill>
              </a:rPr>
              <a:t>Vielen </a:t>
            </a:r>
            <a:r>
              <a:rPr lang="de-CH" sz="4900" dirty="0" smtClean="0">
                <a:solidFill>
                  <a:schemeClr val="accent1"/>
                </a:solidFill>
              </a:rPr>
              <a:t>Dank</a:t>
            </a:r>
            <a:br>
              <a:rPr lang="de-CH" sz="4900" dirty="0" smtClean="0">
                <a:solidFill>
                  <a:schemeClr val="accent1"/>
                </a:solidFill>
              </a:rPr>
            </a:br>
            <a:r>
              <a:rPr lang="de-CH" sz="4900" dirty="0" smtClean="0">
                <a:solidFill>
                  <a:schemeClr val="accent1"/>
                </a:solidFill>
              </a:rPr>
              <a:t>für </a:t>
            </a:r>
            <a:r>
              <a:rPr lang="de-CH" sz="4900" dirty="0">
                <a:solidFill>
                  <a:schemeClr val="accent1"/>
                </a:solidFill>
              </a:rPr>
              <a:t>Ihre Aufmerksamkeit</a:t>
            </a:r>
            <a:r>
              <a:rPr lang="de-CH" sz="4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de-CH" sz="4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smtClean="0">
                <a:sym typeface="Wingdings" pitchFamily="2" charset="2"/>
              </a:rPr>
              <a:t>Was ist Linux?</a:t>
            </a:r>
          </a:p>
          <a:p>
            <a:r>
              <a:rPr lang="de-CH" dirty="0">
                <a:sym typeface="Wingdings" pitchFamily="2" charset="2"/>
              </a:rPr>
              <a:t>Linux &amp; Windows &amp; Mac Logos</a:t>
            </a:r>
          </a:p>
          <a:p>
            <a:r>
              <a:rPr lang="de-CH" dirty="0" smtClean="0"/>
              <a:t>Tux</a:t>
            </a:r>
          </a:p>
          <a:p>
            <a:r>
              <a:rPr lang="de-CH" dirty="0" smtClean="0"/>
              <a:t>Von wem wurde Linux entwickelt?</a:t>
            </a:r>
          </a:p>
          <a:p>
            <a:r>
              <a:rPr lang="de-CH" dirty="0" smtClean="0"/>
              <a:t>Wofür wird </a:t>
            </a:r>
            <a:r>
              <a:rPr lang="de-CH" dirty="0"/>
              <a:t>Linux benutzt</a:t>
            </a:r>
            <a:r>
              <a:rPr lang="de-CH" dirty="0" smtClean="0"/>
              <a:t>?</a:t>
            </a:r>
          </a:p>
          <a:p>
            <a:r>
              <a:rPr lang="de-CH" dirty="0" smtClean="0"/>
              <a:t>Warum ist Linux kostenlos?</a:t>
            </a:r>
          </a:p>
          <a:p>
            <a:r>
              <a:rPr lang="de-CH" dirty="0" smtClean="0"/>
              <a:t>Nutzung Linux/Mac/Windows</a:t>
            </a:r>
          </a:p>
          <a:p>
            <a:r>
              <a:rPr lang="de-CH" dirty="0" smtClean="0"/>
              <a:t>Linux-Versionen</a:t>
            </a:r>
          </a:p>
          <a:p>
            <a:r>
              <a:rPr lang="de-CH" dirty="0" smtClean="0"/>
              <a:t>Linux-Betriebssysteme</a:t>
            </a:r>
          </a:p>
          <a:p>
            <a:r>
              <a:rPr lang="de-CH" dirty="0" smtClean="0"/>
              <a:t>Linux Vorteile 1-3</a:t>
            </a:r>
          </a:p>
          <a:p>
            <a:r>
              <a:rPr lang="de-CH" dirty="0" smtClean="0"/>
              <a:t>Linux Nachteile 1-3</a:t>
            </a:r>
          </a:p>
          <a:p>
            <a:endParaRPr lang="de-CH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CH" sz="6600" dirty="0" smtClean="0">
                <a:solidFill>
                  <a:schemeClr val="accent1"/>
                </a:solidFill>
              </a:rPr>
              <a:t>Inhaltsverzeichnis</a:t>
            </a:r>
            <a:endParaRPr lang="de-CH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6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Ein kostenloses Betriebssystem, das man selber zusammenstellen kann</a:t>
            </a:r>
          </a:p>
          <a:p>
            <a:endParaRPr lang="de-CH" dirty="0" smtClean="0"/>
          </a:p>
          <a:p>
            <a:r>
              <a:rPr lang="de-CH" dirty="0" smtClean="0"/>
              <a:t>Die wichtigste Programme im Lieferumhang vorhanden</a:t>
            </a:r>
          </a:p>
          <a:p>
            <a:endParaRPr lang="de-CH" dirty="0" smtClean="0"/>
          </a:p>
          <a:p>
            <a:r>
              <a:rPr lang="de-CH" dirty="0" smtClean="0"/>
              <a:t>Die neueste Version kostenlos bei der eigenen Homepage zum Download verfügbar:</a:t>
            </a:r>
            <a:br>
              <a:rPr lang="de-CH" dirty="0" smtClean="0"/>
            </a:br>
            <a:r>
              <a:rPr lang="de-CH" dirty="0" smtClean="0">
                <a:hlinkClick r:id="rId2"/>
              </a:rPr>
              <a:t>http</a:t>
            </a:r>
            <a:r>
              <a:rPr lang="de-CH" dirty="0">
                <a:hlinkClick r:id="rId2"/>
              </a:rPr>
              <a:t>://www.ubuntu.com/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CH" sz="6600" dirty="0" smtClean="0">
                <a:solidFill>
                  <a:schemeClr val="accent1"/>
                </a:solidFill>
              </a:rPr>
              <a:t>Was ist Linux?</a:t>
            </a:r>
            <a:endParaRPr lang="de-CH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CH" sz="6000" dirty="0">
                <a:solidFill>
                  <a:schemeClr val="accent1"/>
                </a:solidFill>
              </a:rPr>
              <a:t>Linux &amp; </a:t>
            </a:r>
            <a:r>
              <a:rPr lang="de-CH" sz="6000" dirty="0" smtClean="0">
                <a:solidFill>
                  <a:schemeClr val="accent1"/>
                </a:solidFill>
              </a:rPr>
              <a:t>Windows &amp; Mac</a:t>
            </a:r>
            <a:endParaRPr lang="de-CH" sz="5400" dirty="0"/>
          </a:p>
        </p:txBody>
      </p:sp>
      <p:pic>
        <p:nvPicPr>
          <p:cNvPr id="2050" name="Picture 2" descr="C:\Users\Fabio\Desktop\Tu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2847461" cy="335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Fabio\Desktop\linux-mac-windows2-faz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994" y="3374572"/>
            <a:ext cx="2369199" cy="285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abio\Desktop\1_m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9" t="4044" r="7844" b="6804"/>
          <a:stretch/>
        </p:blipFill>
        <p:spPr bwMode="auto">
          <a:xfrm>
            <a:off x="3516086" y="1306286"/>
            <a:ext cx="2046514" cy="206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Fabio\Desktop\Apple-Updates-Leopard-and-Tiger-Mac-OS-X-10-5-6-and-Mac-OS-X-10-4-1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9" t="-1" r="21471" b="-1089"/>
          <a:stretch/>
        </p:blipFill>
        <p:spPr bwMode="auto">
          <a:xfrm>
            <a:off x="6084168" y="2060848"/>
            <a:ext cx="2448272" cy="31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abio\Pictures\imagesCAWKHSH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31197"/>
            <a:ext cx="2627784" cy="262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Tux ist ein glücklicher und kräftiger Pinguin. Er wird als offizielles Maskottchen des Betriebssystem Linux anerkannt.</a:t>
            </a:r>
            <a:endParaRPr lang="de-CH" dirty="0"/>
          </a:p>
          <a:p>
            <a:endParaRPr lang="de-CH" dirty="0" smtClean="0"/>
          </a:p>
          <a:p>
            <a:r>
              <a:rPr lang="de-CH" dirty="0" smtClean="0"/>
              <a:t>Der </a:t>
            </a:r>
            <a:r>
              <a:rPr lang="de-CH" dirty="0"/>
              <a:t>Name wurde von James Hughes als Ableitung von </a:t>
            </a:r>
            <a:r>
              <a:rPr lang="de-CH" b="1" u="sng" dirty="0">
                <a:solidFill>
                  <a:schemeClr val="accent1"/>
                </a:solidFill>
              </a:rPr>
              <a:t>T</a:t>
            </a:r>
            <a:r>
              <a:rPr lang="de-CH" dirty="0"/>
              <a:t>orvalds </a:t>
            </a:r>
            <a:r>
              <a:rPr lang="de-CH" b="1" u="sng" dirty="0">
                <a:solidFill>
                  <a:schemeClr val="accent1"/>
                </a:solidFill>
              </a:rPr>
              <a:t>U</a:t>
            </a:r>
            <a:r>
              <a:rPr lang="de-CH" dirty="0"/>
              <a:t>ni</a:t>
            </a:r>
            <a:r>
              <a:rPr lang="de-CH" b="1" u="sng" dirty="0">
                <a:solidFill>
                  <a:schemeClr val="accent1"/>
                </a:solidFill>
              </a:rPr>
              <a:t>X</a:t>
            </a:r>
            <a:r>
              <a:rPr lang="de-CH" dirty="0"/>
              <a:t> vorgeschlagen.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6000" dirty="0" smtClean="0">
                <a:solidFill>
                  <a:schemeClr val="accent1"/>
                </a:solidFill>
              </a:rPr>
              <a:t>Tux</a:t>
            </a:r>
            <a:endParaRPr lang="de-CH" sz="60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Fabio\Pictures\tu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55605"/>
            <a:ext cx="2377447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8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Entwickler:			</a:t>
            </a:r>
            <a:r>
              <a:rPr lang="de-CH" dirty="0">
                <a:solidFill>
                  <a:schemeClr val="accent1"/>
                </a:solidFill>
              </a:rPr>
              <a:t>Linus Torvalds</a:t>
            </a:r>
          </a:p>
          <a:p>
            <a:endParaRPr lang="de-CH" dirty="0" smtClean="0"/>
          </a:p>
          <a:p>
            <a:r>
              <a:rPr lang="de-CH" dirty="0" smtClean="0"/>
              <a:t>Beginn der Entwicklung: 	</a:t>
            </a:r>
            <a:r>
              <a:rPr lang="de-CH" dirty="0" smtClean="0">
                <a:solidFill>
                  <a:schemeClr val="accent1"/>
                </a:solidFill>
              </a:rPr>
              <a:t>1991</a:t>
            </a:r>
          </a:p>
          <a:p>
            <a:pPr marL="109728" indent="0">
              <a:buNone/>
            </a:pPr>
            <a:endParaRPr lang="de-CH" dirty="0" smtClean="0"/>
          </a:p>
          <a:p>
            <a:r>
              <a:rPr lang="de-CH" dirty="0" smtClean="0"/>
              <a:t>Erste Anwendung:		</a:t>
            </a:r>
            <a:r>
              <a:rPr lang="de-CH" dirty="0" smtClean="0">
                <a:solidFill>
                  <a:schemeClr val="accent1"/>
                </a:solidFill>
              </a:rPr>
              <a:t>September 1991</a:t>
            </a:r>
          </a:p>
          <a:p>
            <a:endParaRPr lang="de-CH" dirty="0" smtClean="0"/>
          </a:p>
          <a:p>
            <a:r>
              <a:rPr lang="de-CH" dirty="0" smtClean="0"/>
              <a:t>Linus wollte den Namen Freax/Buggix, aber da der FTP-Server-Administrator nicht zufrieden war, wählte er Linux.</a:t>
            </a:r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560" y="-387424"/>
            <a:ext cx="9324528" cy="2348880"/>
          </a:xfrm>
        </p:spPr>
        <p:txBody>
          <a:bodyPr>
            <a:noAutofit/>
          </a:bodyPr>
          <a:lstStyle/>
          <a:p>
            <a:r>
              <a:rPr lang="de-CH" sz="3600" dirty="0">
                <a:solidFill>
                  <a:schemeClr val="accent1"/>
                </a:solidFill>
                <a:effectLst/>
              </a:rPr>
              <a:t>Von wem wurde Linux entwickelt</a:t>
            </a:r>
            <a:r>
              <a:rPr lang="de-CH" sz="3600" dirty="0" smtClean="0">
                <a:solidFill>
                  <a:schemeClr val="accent1"/>
                </a:solidFill>
                <a:effectLst/>
              </a:rPr>
              <a:t>?</a:t>
            </a:r>
            <a:endParaRPr lang="de-CH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4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93204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CH" sz="4800" dirty="0" smtClean="0">
                <a:solidFill>
                  <a:schemeClr val="accent1"/>
                </a:solidFill>
                <a:effectLst/>
              </a:rPr>
              <a:t>Wofür wird </a:t>
            </a:r>
            <a:r>
              <a:rPr lang="de-CH" sz="4800" dirty="0">
                <a:solidFill>
                  <a:schemeClr val="accent1"/>
                </a:solidFill>
                <a:effectLst/>
              </a:rPr>
              <a:t>Linux benutzt?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CH" sz="3200" dirty="0" smtClean="0"/>
          </a:p>
          <a:p>
            <a:pPr marL="109728" indent="0">
              <a:buNone/>
            </a:pPr>
            <a:endParaRPr lang="de-CH" dirty="0" smtClean="0"/>
          </a:p>
          <a:p>
            <a:endParaRPr lang="de-CH" dirty="0" smtClean="0"/>
          </a:p>
        </p:txBody>
      </p:sp>
      <p:pic>
        <p:nvPicPr>
          <p:cNvPr id="1026" name="Picture 2" descr="C:\Users\Fabio\Desktop\Unbenan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8712968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5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CH" b="1" dirty="0" smtClean="0">
                <a:solidFill>
                  <a:schemeClr val="accent1"/>
                </a:solidFill>
              </a:rPr>
              <a:t>Linux:</a:t>
            </a:r>
          </a:p>
          <a:p>
            <a:pPr>
              <a:buFont typeface="Symbol" pitchFamily="18" charset="2"/>
              <a:buChar char="-"/>
            </a:pPr>
            <a:r>
              <a:rPr lang="de-CH" dirty="0" smtClean="0"/>
              <a:t>Linux wurde von Programmierern aus der ganzen Welt entwickelt, welche das Betriebssystem in ihrer Freizeit verbessern. </a:t>
            </a:r>
          </a:p>
          <a:p>
            <a:pPr>
              <a:buFont typeface="Symbol" pitchFamily="18" charset="2"/>
              <a:buChar char="-"/>
            </a:pPr>
            <a:r>
              <a:rPr lang="de-CH" dirty="0" smtClean="0"/>
              <a:t>Linux kann aber auch mit einer Bedienungsanleitung und technischer Hilfe gekauft werden. Dafür zahlen die Linux-Kunden, aus den Einnahmen werden auch Linux-Programmierer bezahlt.</a:t>
            </a:r>
          </a:p>
          <a:p>
            <a:pPr>
              <a:buFont typeface="Symbol" pitchFamily="18" charset="2"/>
              <a:buChar char="-"/>
            </a:pPr>
            <a:endParaRPr lang="de-CH" dirty="0" smtClean="0"/>
          </a:p>
          <a:p>
            <a:r>
              <a:rPr lang="de-CH" b="1" dirty="0" smtClean="0">
                <a:solidFill>
                  <a:schemeClr val="accent1"/>
                </a:solidFill>
              </a:rPr>
              <a:t>Vergleich mit Windows:</a:t>
            </a:r>
          </a:p>
          <a:p>
            <a:pPr>
              <a:buFont typeface="Symbol" pitchFamily="18" charset="2"/>
              <a:buChar char="-"/>
            </a:pPr>
            <a:r>
              <a:rPr lang="de-CH" dirty="0" smtClean="0"/>
              <a:t>Da Windows von Microsoft, einer Firma von Bill Gates, stammt, will sie mit dem Verkauf Geld verdienen.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CH" sz="4400" dirty="0" smtClean="0">
                <a:solidFill>
                  <a:schemeClr val="accent1"/>
                </a:solidFill>
              </a:rPr>
              <a:t>Warum ist Linux kostenlos?</a:t>
            </a:r>
            <a:endParaRPr lang="de-CH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de-CH" sz="2800" dirty="0" smtClean="0"/>
              <a:t>Windows: Betriebssystem für begeisterte Spieler, Leichte Bedienung</a:t>
            </a:r>
          </a:p>
          <a:p>
            <a:endParaRPr lang="de-CH" sz="2800" dirty="0" smtClean="0"/>
          </a:p>
          <a:p>
            <a:r>
              <a:rPr lang="de-CH" sz="2800" dirty="0" smtClean="0"/>
              <a:t>Mac: Ideal für Grafiker, grössere Sicherheit</a:t>
            </a:r>
          </a:p>
          <a:p>
            <a:endParaRPr lang="de-CH" sz="2800" dirty="0" smtClean="0"/>
          </a:p>
          <a:p>
            <a:r>
              <a:rPr lang="de-CH" sz="2800" dirty="0" smtClean="0"/>
              <a:t>Linux: grösste Sicherheit, grössere Freiheit in den </a:t>
            </a:r>
            <a:r>
              <a:rPr lang="de-CH" sz="2800" dirty="0" smtClean="0"/>
              <a:t>Einstellung, </a:t>
            </a:r>
            <a:r>
              <a:rPr lang="de-CH" sz="2800" dirty="0" smtClean="0"/>
              <a:t>Programmierung, Professionellere Bedienung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368152"/>
          </a:xfrm>
        </p:spPr>
        <p:txBody>
          <a:bodyPr>
            <a:noAutofit/>
          </a:bodyPr>
          <a:lstStyle/>
          <a:p>
            <a:pPr algn="ctr"/>
            <a:r>
              <a:rPr lang="de-CH" sz="4600" dirty="0">
                <a:solidFill>
                  <a:schemeClr val="accent1"/>
                </a:solidFill>
              </a:rPr>
              <a:t>Nutzung </a:t>
            </a:r>
            <a:r>
              <a:rPr lang="de-CH" sz="4600" dirty="0" smtClean="0">
                <a:solidFill>
                  <a:schemeClr val="accent1"/>
                </a:solidFill>
              </a:rPr>
              <a:t/>
            </a:r>
            <a:br>
              <a:rPr lang="de-CH" sz="4600" dirty="0" smtClean="0">
                <a:solidFill>
                  <a:schemeClr val="accent1"/>
                </a:solidFill>
              </a:rPr>
            </a:br>
            <a:r>
              <a:rPr lang="de-CH" sz="4600" dirty="0" smtClean="0">
                <a:solidFill>
                  <a:schemeClr val="accent1"/>
                </a:solidFill>
              </a:rPr>
              <a:t>Linux/Mac/Windows</a:t>
            </a:r>
            <a:endParaRPr lang="de-CH" sz="4600" dirty="0"/>
          </a:p>
        </p:txBody>
      </p:sp>
    </p:spTree>
    <p:extLst>
      <p:ext uri="{BB962C8B-B14F-4D97-AF65-F5344CB8AC3E}">
        <p14:creationId xmlns:p14="http://schemas.microsoft.com/office/powerpoint/2010/main" val="307563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588</Words>
  <Application>Microsoft Office PowerPoint</Application>
  <PresentationFormat>Bildschirmpräsentation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Deimos</vt:lpstr>
      <vt:lpstr>Linux</vt:lpstr>
      <vt:lpstr>Inhaltsverzeichnis</vt:lpstr>
      <vt:lpstr>Was ist Linux?</vt:lpstr>
      <vt:lpstr>Linux &amp; Windows &amp; Mac</vt:lpstr>
      <vt:lpstr>Tux</vt:lpstr>
      <vt:lpstr>Von wem wurde Linux entwickelt?</vt:lpstr>
      <vt:lpstr>Wofür wird Linux benutzt?</vt:lpstr>
      <vt:lpstr>Warum ist Linux kostenlos?</vt:lpstr>
      <vt:lpstr>Nutzung  Linux/Mac/Windows</vt:lpstr>
      <vt:lpstr>Linux-Versionen</vt:lpstr>
      <vt:lpstr>Linux-Betriebssysteme</vt:lpstr>
      <vt:lpstr>Linux Vorteile - 1</vt:lpstr>
      <vt:lpstr>Linux Vorteile - 2</vt:lpstr>
      <vt:lpstr>Linux Vorteile - 3</vt:lpstr>
      <vt:lpstr>Linux Nachteile - 1</vt:lpstr>
      <vt:lpstr>Linux Nachteile - 2</vt:lpstr>
      <vt:lpstr>Linux Nachteile - 3</vt:lpstr>
      <vt:lpstr>Vielen Dank für Ihre Aufmerksamkeit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>Fabio</dc:creator>
  <cp:lastModifiedBy>Fabio</cp:lastModifiedBy>
  <cp:revision>52</cp:revision>
  <dcterms:created xsi:type="dcterms:W3CDTF">2011-08-11T13:42:26Z</dcterms:created>
  <dcterms:modified xsi:type="dcterms:W3CDTF">2011-08-25T12:16:26Z</dcterms:modified>
</cp:coreProperties>
</file>