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59" r:id="rId6"/>
    <p:sldId id="260" r:id="rId7"/>
    <p:sldId id="261" r:id="rId8"/>
    <p:sldId id="262" r:id="rId9"/>
    <p:sldId id="263" r:id="rId10"/>
    <p:sldId id="264" r:id="rId11"/>
    <p:sldId id="265" r:id="rId12"/>
    <p:sldId id="266" r:id="rId13"/>
    <p:sldId id="267" r:id="rId14"/>
    <p:sldId id="268" r:id="rId15"/>
    <p:sldId id="274" r:id="rId16"/>
    <p:sldId id="269"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8" d="100"/>
          <a:sy n="88" d="100"/>
        </p:scale>
        <p:origin x="-146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e Placeholder 29"/>
          <p:cNvSpPr>
            <a:spLocks noGrp="1"/>
          </p:cNvSpPr>
          <p:nvPr>
            <p:ph type="dt" sz="half" idx="10"/>
          </p:nvPr>
        </p:nvSpPr>
        <p:spPr/>
        <p:txBody>
          <a:bodyPr/>
          <a:lstStyle/>
          <a:p>
            <a:fld id="{67B1E2A8-6442-44AA-B252-97DAF1A7F2F4}" type="datetimeFigureOut">
              <a:rPr lang="de-CH" smtClean="0"/>
              <a:t>30.08.2012</a:t>
            </a:fld>
            <a:endParaRPr lang="de-CH"/>
          </a:p>
        </p:txBody>
      </p:sp>
      <p:sp>
        <p:nvSpPr>
          <p:cNvPr id="19" name="Footer Placeholder 18"/>
          <p:cNvSpPr>
            <a:spLocks noGrp="1"/>
          </p:cNvSpPr>
          <p:nvPr>
            <p:ph type="ftr" sz="quarter" idx="11"/>
          </p:nvPr>
        </p:nvSpPr>
        <p:spPr/>
        <p:txBody>
          <a:bodyPr/>
          <a:lstStyle/>
          <a:p>
            <a:endParaRPr lang="de-CH"/>
          </a:p>
        </p:txBody>
      </p:sp>
      <p:sp>
        <p:nvSpPr>
          <p:cNvPr id="27" name="Slide Number Placeholder 26"/>
          <p:cNvSpPr>
            <a:spLocks noGrp="1"/>
          </p:cNvSpPr>
          <p:nvPr>
            <p:ph type="sldNum" sz="quarter" idx="12"/>
          </p:nvPr>
        </p:nvSpPr>
        <p:spPr/>
        <p:txBody>
          <a:bodyPr/>
          <a:lstStyle/>
          <a:p>
            <a:fld id="{6DA2770B-44EC-4EDC-9722-11B0EB9660C3}" type="slidenum">
              <a:rPr lang="de-CH" smtClean="0"/>
              <a:t>‹Nr.›</a:t>
            </a:fld>
            <a:endParaRPr lang="de-C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67B1E2A8-6442-44AA-B252-97DAF1A7F2F4}" type="datetimeFigureOut">
              <a:rPr lang="de-CH" smtClean="0"/>
              <a:t>30.08.2012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DA2770B-44EC-4EDC-9722-11B0EB9660C3}" type="slidenum">
              <a:rPr lang="de-CH" smtClean="0"/>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67B1E2A8-6442-44AA-B252-97DAF1A7F2F4}" type="datetimeFigureOut">
              <a:rPr lang="de-CH" smtClean="0"/>
              <a:t>30.08.2012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DA2770B-44EC-4EDC-9722-11B0EB9660C3}" type="slidenum">
              <a:rPr lang="de-CH" smtClean="0"/>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Content Placehold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67B1E2A8-6442-44AA-B252-97DAF1A7F2F4}" type="datetimeFigureOut">
              <a:rPr lang="de-CH" smtClean="0"/>
              <a:t>30.08.2012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DA2770B-44EC-4EDC-9722-11B0EB9660C3}" type="slidenum">
              <a:rPr lang="de-CH" smtClean="0"/>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e Placeholder 3"/>
          <p:cNvSpPr>
            <a:spLocks noGrp="1"/>
          </p:cNvSpPr>
          <p:nvPr>
            <p:ph type="dt" sz="half" idx="10"/>
          </p:nvPr>
        </p:nvSpPr>
        <p:spPr/>
        <p:txBody>
          <a:bodyPr/>
          <a:lstStyle/>
          <a:p>
            <a:fld id="{67B1E2A8-6442-44AA-B252-97DAF1A7F2F4}" type="datetimeFigureOut">
              <a:rPr lang="de-CH" smtClean="0"/>
              <a:t>30.08.2012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DA2770B-44EC-4EDC-9722-11B0EB9660C3}" type="slidenum">
              <a:rPr lang="de-CH" smtClean="0"/>
              <a:t>‹Nr.›</a:t>
            </a:fld>
            <a:endParaRPr lang="de-C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67B1E2A8-6442-44AA-B252-97DAF1A7F2F4}" type="datetimeFigureOut">
              <a:rPr lang="de-CH" smtClean="0"/>
              <a:t>30.08.2012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DA2770B-44EC-4EDC-9722-11B0EB9660C3}" type="slidenum">
              <a:rPr lang="de-CH" smtClean="0"/>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e Placeholder 6"/>
          <p:cNvSpPr>
            <a:spLocks noGrp="1"/>
          </p:cNvSpPr>
          <p:nvPr>
            <p:ph type="dt" sz="half" idx="10"/>
          </p:nvPr>
        </p:nvSpPr>
        <p:spPr/>
        <p:txBody>
          <a:bodyPr/>
          <a:lstStyle/>
          <a:p>
            <a:fld id="{67B1E2A8-6442-44AA-B252-97DAF1A7F2F4}" type="datetimeFigureOut">
              <a:rPr lang="de-CH" smtClean="0"/>
              <a:t>30.08.2012</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6DA2770B-44EC-4EDC-9722-11B0EB9660C3}" type="slidenum">
              <a:rPr lang="de-CH" smtClean="0"/>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e Placeholder 2"/>
          <p:cNvSpPr>
            <a:spLocks noGrp="1"/>
          </p:cNvSpPr>
          <p:nvPr>
            <p:ph type="dt" sz="half" idx="10"/>
          </p:nvPr>
        </p:nvSpPr>
        <p:spPr/>
        <p:txBody>
          <a:bodyPr/>
          <a:lstStyle/>
          <a:p>
            <a:fld id="{67B1E2A8-6442-44AA-B252-97DAF1A7F2F4}" type="datetimeFigureOut">
              <a:rPr lang="de-CH" smtClean="0"/>
              <a:t>30.08.2012</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6DA2770B-44EC-4EDC-9722-11B0EB9660C3}" type="slidenum">
              <a:rPr lang="de-CH" smtClean="0"/>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1E2A8-6442-44AA-B252-97DAF1A7F2F4}" type="datetimeFigureOut">
              <a:rPr lang="de-CH" smtClean="0"/>
              <a:t>30.08.2012</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6DA2770B-44EC-4EDC-9722-11B0EB9660C3}" type="slidenum">
              <a:rPr lang="de-CH" smtClean="0"/>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 bearbeiten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67B1E2A8-6442-44AA-B252-97DAF1A7F2F4}" type="datetimeFigureOut">
              <a:rPr lang="de-CH" smtClean="0"/>
              <a:t>30.08.2012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DA2770B-44EC-4EDC-9722-11B0EB9660C3}" type="slidenum">
              <a:rPr lang="de-CH" smtClean="0"/>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e Placeholder 4"/>
          <p:cNvSpPr>
            <a:spLocks noGrp="1"/>
          </p:cNvSpPr>
          <p:nvPr>
            <p:ph type="dt" sz="half" idx="10"/>
          </p:nvPr>
        </p:nvSpPr>
        <p:spPr/>
        <p:txBody>
          <a:bodyPr/>
          <a:lstStyle/>
          <a:p>
            <a:fld id="{67B1E2A8-6442-44AA-B252-97DAF1A7F2F4}" type="datetimeFigureOut">
              <a:rPr lang="de-CH" smtClean="0"/>
              <a:t>30.08.2012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a:xfrm>
            <a:off x="8077200" y="6356350"/>
            <a:ext cx="609600" cy="365125"/>
          </a:xfrm>
        </p:spPr>
        <p:txBody>
          <a:bodyPr/>
          <a:lstStyle/>
          <a:p>
            <a:fld id="{6DA2770B-44EC-4EDC-9722-11B0EB9660C3}" type="slidenum">
              <a:rPr lang="de-CH" smtClean="0"/>
              <a:t>‹Nr.›</a:t>
            </a:fld>
            <a:endParaRPr lang="de-C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B1E2A8-6442-44AA-B252-97DAF1A7F2F4}" type="datetimeFigureOut">
              <a:rPr lang="de-CH" smtClean="0"/>
              <a:t>30.08.2012</a:t>
            </a:fld>
            <a:endParaRPr lang="de-C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C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A2770B-44EC-4EDC-9722-11B0EB9660C3}" type="slidenum">
              <a:rPr lang="de-CH" smtClean="0"/>
              <a:t>‹Nr.›</a:t>
            </a:fld>
            <a:endParaRPr lang="de-C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6.xml"/><Relationship Id="rId7" Type="http://schemas.openxmlformats.org/officeDocument/2006/relationships/slide" Target="slide10.xml"/><Relationship Id="rId12" Type="http://schemas.openxmlformats.org/officeDocument/2006/relationships/image" Target="../media/image2.jpeg"/><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2.xml"/><Relationship Id="rId5" Type="http://schemas.openxmlformats.org/officeDocument/2006/relationships/slide" Target="slide8.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e-CH" dirty="0" smtClean="0"/>
              <a:t>Computerviren</a:t>
            </a:r>
            <a:endParaRPr lang="de-CH" dirty="0"/>
          </a:p>
        </p:txBody>
      </p:sp>
      <p:sp>
        <p:nvSpPr>
          <p:cNvPr id="3" name="Untertitel 2"/>
          <p:cNvSpPr>
            <a:spLocks noGrp="1"/>
          </p:cNvSpPr>
          <p:nvPr>
            <p:ph type="subTitle" idx="1"/>
          </p:nvPr>
        </p:nvSpPr>
        <p:spPr/>
        <p:txBody>
          <a:bodyPr/>
          <a:lstStyle/>
          <a:p>
            <a:pPr algn="ctr"/>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616613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Makroviren</a:t>
            </a:r>
            <a:endParaRPr lang="de-CH" dirty="0"/>
          </a:p>
        </p:txBody>
      </p:sp>
      <p:sp>
        <p:nvSpPr>
          <p:cNvPr id="5" name="Textplatzhalter 4"/>
          <p:cNvSpPr>
            <a:spLocks noGrp="1"/>
          </p:cNvSpPr>
          <p:nvPr>
            <p:ph type="body" idx="1"/>
          </p:nvPr>
        </p:nvSpPr>
        <p:spPr/>
        <p:txBody>
          <a:bodyPr/>
          <a:lstStyle/>
          <a:p>
            <a:r>
              <a:rPr lang="de-CH" dirty="0"/>
              <a:t>Wie infiziert man sich</a:t>
            </a:r>
            <a:r>
              <a:rPr lang="de-CH" dirty="0" smtClean="0"/>
              <a:t>?</a:t>
            </a:r>
            <a:endParaRPr lang="de-CH" dirty="0"/>
          </a:p>
        </p:txBody>
      </p:sp>
      <p:sp>
        <p:nvSpPr>
          <p:cNvPr id="7" name="Textplatzhalter 6"/>
          <p:cNvSpPr>
            <a:spLocks noGrp="1"/>
          </p:cNvSpPr>
          <p:nvPr>
            <p:ph type="body" sz="half" idx="3"/>
          </p:nvPr>
        </p:nvSpPr>
        <p:spPr/>
        <p:txBody>
          <a:bodyPr/>
          <a:lstStyle/>
          <a:p>
            <a:r>
              <a:rPr lang="de-CH" dirty="0" smtClean="0"/>
              <a:t>Auswirkungen</a:t>
            </a:r>
            <a:endParaRPr lang="de-CH" dirty="0"/>
          </a:p>
        </p:txBody>
      </p:sp>
      <p:sp>
        <p:nvSpPr>
          <p:cNvPr id="6" name="Inhaltsplatzhalter 5"/>
          <p:cNvSpPr>
            <a:spLocks noGrp="1"/>
          </p:cNvSpPr>
          <p:nvPr>
            <p:ph sz="quarter" idx="2"/>
          </p:nvPr>
        </p:nvSpPr>
        <p:spPr/>
        <p:txBody>
          <a:bodyPr/>
          <a:lstStyle/>
          <a:p>
            <a:r>
              <a:rPr lang="de-CH" dirty="0"/>
              <a:t>Wird </a:t>
            </a:r>
            <a:r>
              <a:rPr lang="de-CH" dirty="0" smtClean="0"/>
              <a:t>eine infizierte Textverarbeitungs-Datei </a:t>
            </a:r>
            <a:r>
              <a:rPr lang="de-CH" dirty="0"/>
              <a:t>geöffnet, infiziert man sich auch.</a:t>
            </a:r>
          </a:p>
        </p:txBody>
      </p:sp>
      <p:sp>
        <p:nvSpPr>
          <p:cNvPr id="8" name="Inhaltsplatzhalter 7"/>
          <p:cNvSpPr>
            <a:spLocks noGrp="1"/>
          </p:cNvSpPr>
          <p:nvPr>
            <p:ph sz="quarter" idx="4"/>
          </p:nvPr>
        </p:nvSpPr>
        <p:spPr/>
        <p:txBody>
          <a:bodyPr/>
          <a:lstStyle/>
          <a:p>
            <a:r>
              <a:rPr lang="de-CH" dirty="0"/>
              <a:t>Jedes weitere Dokument, das erstellt wird ist automatisch auch infiziert. Makroviren haben die gleichen Auswirkungen, wie Computerviren.</a:t>
            </a:r>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824240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HTML-Viren</a:t>
            </a:r>
            <a:endParaRPr lang="de-CH" dirty="0"/>
          </a:p>
        </p:txBody>
      </p:sp>
      <p:sp>
        <p:nvSpPr>
          <p:cNvPr id="5" name="Textplatzhalter 4"/>
          <p:cNvSpPr>
            <a:spLocks noGrp="1"/>
          </p:cNvSpPr>
          <p:nvPr>
            <p:ph type="body" idx="1"/>
          </p:nvPr>
        </p:nvSpPr>
        <p:spPr/>
        <p:txBody>
          <a:bodyPr/>
          <a:lstStyle/>
          <a:p>
            <a:r>
              <a:rPr lang="de-CH" dirty="0"/>
              <a:t>Wie infiziert man sich</a:t>
            </a:r>
            <a:r>
              <a:rPr lang="de-CH" dirty="0" smtClean="0"/>
              <a:t>?</a:t>
            </a:r>
            <a:endParaRPr lang="de-CH" dirty="0"/>
          </a:p>
        </p:txBody>
      </p:sp>
      <p:sp>
        <p:nvSpPr>
          <p:cNvPr id="7" name="Textplatzhalter 6"/>
          <p:cNvSpPr>
            <a:spLocks noGrp="1"/>
          </p:cNvSpPr>
          <p:nvPr>
            <p:ph type="body" sz="half" idx="3"/>
          </p:nvPr>
        </p:nvSpPr>
        <p:spPr/>
        <p:txBody>
          <a:bodyPr/>
          <a:lstStyle/>
          <a:p>
            <a:r>
              <a:rPr lang="de-CH" dirty="0" smtClean="0"/>
              <a:t>Auswirkungen</a:t>
            </a:r>
            <a:endParaRPr lang="de-CH" dirty="0"/>
          </a:p>
        </p:txBody>
      </p:sp>
      <p:sp>
        <p:nvSpPr>
          <p:cNvPr id="6" name="Inhaltsplatzhalter 5"/>
          <p:cNvSpPr>
            <a:spLocks noGrp="1"/>
          </p:cNvSpPr>
          <p:nvPr>
            <p:ph sz="quarter" idx="2"/>
          </p:nvPr>
        </p:nvSpPr>
        <p:spPr/>
        <p:txBody>
          <a:bodyPr/>
          <a:lstStyle/>
          <a:p>
            <a:r>
              <a:rPr lang="de-CH" dirty="0" smtClean="0"/>
              <a:t>HTML-Viren </a:t>
            </a:r>
            <a:r>
              <a:rPr lang="de-CH" dirty="0"/>
              <a:t>sind </a:t>
            </a:r>
            <a:r>
              <a:rPr lang="de-CH" dirty="0" smtClean="0"/>
              <a:t>alles </a:t>
            </a:r>
            <a:r>
              <a:rPr lang="de-CH" dirty="0"/>
              <a:t>SB-Viren (</a:t>
            </a:r>
            <a:r>
              <a:rPr lang="de-CH" dirty="0" err="1" smtClean="0"/>
              <a:t>script-based</a:t>
            </a:r>
            <a:r>
              <a:rPr lang="de-CH" dirty="0" smtClean="0"/>
              <a:t>). Diese wurden </a:t>
            </a:r>
            <a:r>
              <a:rPr lang="de-CH" dirty="0"/>
              <a:t>erstellt und auf Hacker-Websites deponiert, um Löcher im Sicherheitssystem des </a:t>
            </a:r>
            <a:r>
              <a:rPr lang="de-CH" dirty="0" smtClean="0"/>
              <a:t>Microsoft </a:t>
            </a:r>
            <a:r>
              <a:rPr lang="de-CH" dirty="0"/>
              <a:t>Internet-Explorers </a:t>
            </a:r>
            <a:r>
              <a:rPr lang="de-CH" dirty="0" smtClean="0"/>
              <a:t>zu enthüllen.</a:t>
            </a:r>
            <a:endParaRPr lang="de-CH" dirty="0"/>
          </a:p>
        </p:txBody>
      </p:sp>
      <p:sp>
        <p:nvSpPr>
          <p:cNvPr id="8" name="Inhaltsplatzhalter 7"/>
          <p:cNvSpPr>
            <a:spLocks noGrp="1"/>
          </p:cNvSpPr>
          <p:nvPr>
            <p:ph sz="quarter" idx="4"/>
          </p:nvPr>
        </p:nvSpPr>
        <p:spPr/>
        <p:txBody>
          <a:bodyPr/>
          <a:lstStyle/>
          <a:p>
            <a:r>
              <a:rPr lang="de-CH" dirty="0"/>
              <a:t>Sie überschreiben alle HTML-Dateien </a:t>
            </a:r>
            <a:r>
              <a:rPr lang="de-CH" dirty="0" smtClean="0"/>
              <a:t>oder </a:t>
            </a:r>
            <a:r>
              <a:rPr lang="de-CH" dirty="0"/>
              <a:t>ersetzt auch die Startseite einer WEB-Anwendung durch eine Seite mit anderen Inhalten.</a:t>
            </a:r>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977083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Trojanische Pferde</a:t>
            </a:r>
            <a:endParaRPr lang="de-CH" dirty="0"/>
          </a:p>
        </p:txBody>
      </p:sp>
      <p:sp>
        <p:nvSpPr>
          <p:cNvPr id="5" name="Textplatzhalter 4"/>
          <p:cNvSpPr>
            <a:spLocks noGrp="1"/>
          </p:cNvSpPr>
          <p:nvPr>
            <p:ph type="body" idx="1"/>
          </p:nvPr>
        </p:nvSpPr>
        <p:spPr/>
        <p:txBody>
          <a:bodyPr/>
          <a:lstStyle/>
          <a:p>
            <a:r>
              <a:rPr lang="de-CH" dirty="0"/>
              <a:t>Wie infiziert man sich</a:t>
            </a:r>
            <a:r>
              <a:rPr lang="de-CH" dirty="0" smtClean="0"/>
              <a:t>?</a:t>
            </a:r>
            <a:endParaRPr lang="de-CH" dirty="0"/>
          </a:p>
        </p:txBody>
      </p:sp>
      <p:sp>
        <p:nvSpPr>
          <p:cNvPr id="7" name="Textplatzhalter 6"/>
          <p:cNvSpPr>
            <a:spLocks noGrp="1"/>
          </p:cNvSpPr>
          <p:nvPr>
            <p:ph type="body" sz="half" idx="3"/>
          </p:nvPr>
        </p:nvSpPr>
        <p:spPr/>
        <p:txBody>
          <a:bodyPr/>
          <a:lstStyle/>
          <a:p>
            <a:r>
              <a:rPr lang="de-CH" dirty="0" smtClean="0"/>
              <a:t>Auswirkungen</a:t>
            </a:r>
            <a:endParaRPr lang="de-CH" dirty="0"/>
          </a:p>
        </p:txBody>
      </p:sp>
      <p:sp>
        <p:nvSpPr>
          <p:cNvPr id="6" name="Inhaltsplatzhalter 5"/>
          <p:cNvSpPr>
            <a:spLocks noGrp="1"/>
          </p:cNvSpPr>
          <p:nvPr>
            <p:ph sz="quarter" idx="2"/>
          </p:nvPr>
        </p:nvSpPr>
        <p:spPr/>
        <p:txBody>
          <a:bodyPr/>
          <a:lstStyle/>
          <a:p>
            <a:r>
              <a:rPr lang="de-CH" dirty="0"/>
              <a:t>Sie werden bewusst oder unbewusst verbreitet </a:t>
            </a:r>
            <a:r>
              <a:rPr lang="de-CH" dirty="0" smtClean="0"/>
              <a:t>mit einem Programm welches sie als Tarnung verwenden. </a:t>
            </a:r>
            <a:endParaRPr lang="de-CH" dirty="0"/>
          </a:p>
        </p:txBody>
      </p:sp>
      <p:sp>
        <p:nvSpPr>
          <p:cNvPr id="8" name="Inhaltsplatzhalter 7"/>
          <p:cNvSpPr>
            <a:spLocks noGrp="1"/>
          </p:cNvSpPr>
          <p:nvPr>
            <p:ph sz="quarter" idx="4"/>
          </p:nvPr>
        </p:nvSpPr>
        <p:spPr/>
        <p:txBody>
          <a:bodyPr/>
          <a:lstStyle/>
          <a:p>
            <a:r>
              <a:rPr lang="de-CH" dirty="0"/>
              <a:t>Sie schädigen den Computer, </a:t>
            </a:r>
            <a:r>
              <a:rPr lang="de-CH" dirty="0" smtClean="0"/>
              <a:t>zerstören Verzeichnis-struktur</a:t>
            </a:r>
            <a:r>
              <a:rPr lang="de-CH" dirty="0"/>
              <a:t>, </a:t>
            </a:r>
            <a:r>
              <a:rPr lang="de-CH" dirty="0" smtClean="0"/>
              <a:t>löschen </a:t>
            </a:r>
            <a:r>
              <a:rPr lang="de-CH" dirty="0"/>
              <a:t>Daten oder </a:t>
            </a:r>
            <a:r>
              <a:rPr lang="de-CH" dirty="0" smtClean="0"/>
              <a:t>führen </a:t>
            </a:r>
            <a:r>
              <a:rPr lang="de-CH" dirty="0"/>
              <a:t>Netzwerkfreigaben auf dem Rechner durch.</a:t>
            </a:r>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pic>
        <p:nvPicPr>
          <p:cNvPr id="4098" name="Picture 2" descr="C:\Users\1D0NZ255\Documents\#Schule\Projekttag\1.Projekt - Computerviren\Bilder\Dumb_terminal_viru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219872"/>
            <a:ext cx="796679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551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Würmer</a:t>
            </a:r>
            <a:endParaRPr lang="de-CH" dirty="0"/>
          </a:p>
        </p:txBody>
      </p:sp>
      <p:sp>
        <p:nvSpPr>
          <p:cNvPr id="5" name="Textplatzhalter 4"/>
          <p:cNvSpPr>
            <a:spLocks noGrp="1"/>
          </p:cNvSpPr>
          <p:nvPr>
            <p:ph type="body" idx="1"/>
          </p:nvPr>
        </p:nvSpPr>
        <p:spPr/>
        <p:txBody>
          <a:bodyPr/>
          <a:lstStyle/>
          <a:p>
            <a:r>
              <a:rPr lang="de-CH" dirty="0"/>
              <a:t>Wie infiziert man sich</a:t>
            </a:r>
            <a:r>
              <a:rPr lang="de-CH" dirty="0" smtClean="0"/>
              <a:t>?</a:t>
            </a:r>
            <a:endParaRPr lang="de-CH" dirty="0"/>
          </a:p>
        </p:txBody>
      </p:sp>
      <p:sp>
        <p:nvSpPr>
          <p:cNvPr id="7" name="Textplatzhalter 6"/>
          <p:cNvSpPr>
            <a:spLocks noGrp="1"/>
          </p:cNvSpPr>
          <p:nvPr>
            <p:ph type="body" sz="half" idx="3"/>
          </p:nvPr>
        </p:nvSpPr>
        <p:spPr/>
        <p:txBody>
          <a:bodyPr/>
          <a:lstStyle/>
          <a:p>
            <a:r>
              <a:rPr lang="de-CH" dirty="0" smtClean="0"/>
              <a:t>Auswirkungen</a:t>
            </a:r>
            <a:endParaRPr lang="de-CH" dirty="0"/>
          </a:p>
        </p:txBody>
      </p:sp>
      <p:sp>
        <p:nvSpPr>
          <p:cNvPr id="6" name="Inhaltsplatzhalter 5"/>
          <p:cNvSpPr>
            <a:spLocks noGrp="1"/>
          </p:cNvSpPr>
          <p:nvPr>
            <p:ph sz="quarter" idx="2"/>
          </p:nvPr>
        </p:nvSpPr>
        <p:spPr/>
        <p:txBody>
          <a:bodyPr/>
          <a:lstStyle/>
          <a:p>
            <a:r>
              <a:rPr lang="de-CH" dirty="0"/>
              <a:t>Würmer sind eigenständige Programme, die sich in einem Netzwerk </a:t>
            </a:r>
            <a:r>
              <a:rPr lang="de-CH" dirty="0" smtClean="0"/>
              <a:t>beliebig oft </a:t>
            </a:r>
            <a:r>
              <a:rPr lang="de-CH" dirty="0"/>
              <a:t>selbst vermehren und dabei Rechenzeit blockieren.</a:t>
            </a:r>
          </a:p>
        </p:txBody>
      </p:sp>
      <p:sp>
        <p:nvSpPr>
          <p:cNvPr id="8" name="Inhaltsplatzhalter 7"/>
          <p:cNvSpPr>
            <a:spLocks noGrp="1"/>
          </p:cNvSpPr>
          <p:nvPr>
            <p:ph sz="quarter" idx="4"/>
          </p:nvPr>
        </p:nvSpPr>
        <p:spPr/>
        <p:txBody>
          <a:bodyPr/>
          <a:lstStyle/>
          <a:p>
            <a:r>
              <a:rPr lang="de-CH" dirty="0" smtClean="0"/>
              <a:t>Da sie sich immer mehr vermehren, verlangsamen sie den </a:t>
            </a:r>
            <a:r>
              <a:rPr lang="de-CH" dirty="0"/>
              <a:t>Computer bis </a:t>
            </a:r>
            <a:r>
              <a:rPr lang="de-CH"/>
              <a:t>zum </a:t>
            </a:r>
            <a:r>
              <a:rPr lang="de-CH" smtClean="0"/>
              <a:t>Stillstand</a:t>
            </a:r>
            <a:r>
              <a:rPr lang="de-CH" dirty="0"/>
              <a:t>.</a:t>
            </a:r>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537691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Verhaltensregeln I</a:t>
            </a:r>
            <a:endParaRPr lang="de-CH" dirty="0"/>
          </a:p>
        </p:txBody>
      </p:sp>
      <p:sp>
        <p:nvSpPr>
          <p:cNvPr id="3" name="Inhaltsplatzhalter 2"/>
          <p:cNvSpPr>
            <a:spLocks noGrp="1"/>
          </p:cNvSpPr>
          <p:nvPr>
            <p:ph idx="1"/>
          </p:nvPr>
        </p:nvSpPr>
        <p:spPr/>
        <p:txBody>
          <a:bodyPr>
            <a:normAutofit/>
          </a:bodyPr>
          <a:lstStyle/>
          <a:p>
            <a:r>
              <a:rPr lang="de-CH" dirty="0"/>
              <a:t>Ein Virenscanprogramm besitzen ist </a:t>
            </a:r>
            <a:r>
              <a:rPr lang="de-CH" dirty="0" smtClean="0"/>
              <a:t>empfohlen, </a:t>
            </a:r>
            <a:r>
              <a:rPr lang="de-CH" dirty="0"/>
              <a:t>welches ständig aktualisiert werden muss.</a:t>
            </a:r>
          </a:p>
          <a:p>
            <a:r>
              <a:rPr lang="de-CH" dirty="0"/>
              <a:t>Die Firewall des Computers sollte eingeschaltet sein. So werden die meisten Viren aus dem Internet geblockt.</a:t>
            </a:r>
          </a:p>
          <a:p>
            <a:r>
              <a:rPr lang="de-CH" dirty="0"/>
              <a:t>Programme sollten nur von </a:t>
            </a:r>
            <a:r>
              <a:rPr lang="de-CH" dirty="0" smtClean="0"/>
              <a:t>vertrauenswürdigen </a:t>
            </a:r>
            <a:r>
              <a:rPr lang="de-CH" dirty="0"/>
              <a:t>Personen oder Internetseiten verwendet und installiert werden.</a:t>
            </a:r>
          </a:p>
          <a:p>
            <a:r>
              <a:rPr lang="de-CH" dirty="0"/>
              <a:t>Illegale Kopien von Software sollten abgelehnt werden und nur Originalsoftware verwendet werden.</a:t>
            </a:r>
          </a:p>
          <a:p>
            <a:endParaRPr lang="de-CH" dirty="0"/>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2080772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Verhaltensregeln II</a:t>
            </a:r>
            <a:endParaRPr lang="de-CH" dirty="0"/>
          </a:p>
        </p:txBody>
      </p:sp>
      <p:sp>
        <p:nvSpPr>
          <p:cNvPr id="3" name="Inhaltsplatzhalter 2"/>
          <p:cNvSpPr>
            <a:spLocks noGrp="1"/>
          </p:cNvSpPr>
          <p:nvPr>
            <p:ph idx="1"/>
          </p:nvPr>
        </p:nvSpPr>
        <p:spPr/>
        <p:txBody>
          <a:bodyPr>
            <a:normAutofit/>
          </a:bodyPr>
          <a:lstStyle/>
          <a:p>
            <a:r>
              <a:rPr lang="de-CH" dirty="0" smtClean="0"/>
              <a:t>Backups </a:t>
            </a:r>
            <a:r>
              <a:rPr lang="de-CH" dirty="0"/>
              <a:t>von den gesamten Daten sollten regelmässig auf ein externes Laufwerk erstellt werden.</a:t>
            </a:r>
          </a:p>
          <a:p>
            <a:r>
              <a:rPr lang="de-CH" dirty="0"/>
              <a:t>Wenn nicht verhindert werden kann, dass mehrere Leute an </a:t>
            </a:r>
            <a:r>
              <a:rPr lang="de-CH" dirty="0" smtClean="0"/>
              <a:t>einem </a:t>
            </a:r>
            <a:r>
              <a:rPr lang="de-CH" dirty="0"/>
              <a:t>Computer arbeiten, sollte häufig ein Virenscan durchgeführt werden.</a:t>
            </a:r>
          </a:p>
          <a:p>
            <a:r>
              <a:rPr lang="de-CH" dirty="0"/>
              <a:t>Wird </a:t>
            </a:r>
            <a:r>
              <a:rPr lang="de-CH" dirty="0" smtClean="0"/>
              <a:t>ein Datenträger ausgeliehen</a:t>
            </a:r>
            <a:r>
              <a:rPr lang="de-CH" dirty="0"/>
              <a:t>, wäre es sinnvoll, wenn man auf eine Rückgabe dessen verzichtet, um eine mögliche Vireninfektion auszuschliessen.</a:t>
            </a:r>
          </a:p>
          <a:p>
            <a:r>
              <a:rPr lang="de-CH" dirty="0"/>
              <a:t>Erfolgt trotzdem eine Rückgabe, </a:t>
            </a:r>
            <a:r>
              <a:rPr lang="de-CH" dirty="0" smtClean="0"/>
              <a:t>sollte der Datenträger schnellst </a:t>
            </a:r>
            <a:r>
              <a:rPr lang="de-CH" dirty="0"/>
              <a:t>möglich </a:t>
            </a:r>
            <a:r>
              <a:rPr lang="de-CH" dirty="0" smtClean="0"/>
              <a:t>auf Viren geprüft </a:t>
            </a:r>
            <a:r>
              <a:rPr lang="de-CH" dirty="0"/>
              <a:t>werden.</a:t>
            </a:r>
          </a:p>
          <a:p>
            <a:endParaRPr lang="de-CH" dirty="0"/>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2410761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Links und Schlusswort</a:t>
            </a:r>
            <a:endParaRPr lang="de-CH" dirty="0"/>
          </a:p>
        </p:txBody>
      </p:sp>
      <p:sp>
        <p:nvSpPr>
          <p:cNvPr id="3" name="Inhaltsplatzhalter 2"/>
          <p:cNvSpPr>
            <a:spLocks noGrp="1"/>
          </p:cNvSpPr>
          <p:nvPr>
            <p:ph idx="1"/>
          </p:nvPr>
        </p:nvSpPr>
        <p:spPr/>
        <p:txBody>
          <a:bodyPr/>
          <a:lstStyle/>
          <a:p>
            <a:r>
              <a:rPr lang="de-CH" dirty="0" smtClean="0"/>
              <a:t>Viele Dank, dass sie diese Präsentation angeschaut haben und wir hoffen, sie haben etwas hilfreiches daraus gelernt.</a:t>
            </a:r>
            <a:endParaRPr lang="de-CH" dirty="0"/>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
        <p:nvSpPr>
          <p:cNvPr id="6" name="Textfeld 5"/>
          <p:cNvSpPr txBox="1"/>
          <p:nvPr/>
        </p:nvSpPr>
        <p:spPr>
          <a:xfrm>
            <a:off x="107504" y="6429672"/>
            <a:ext cx="3600401" cy="369332"/>
          </a:xfrm>
          <a:prstGeom prst="rect">
            <a:avLst/>
          </a:prstGeom>
          <a:noFill/>
        </p:spPr>
        <p:txBody>
          <a:bodyPr wrap="square" rtlCol="0">
            <a:spAutoFit/>
          </a:bodyPr>
          <a:lstStyle/>
          <a:p>
            <a:r>
              <a:rPr lang="de-CH" dirty="0" smtClean="0">
                <a:hlinkClick r:id="" action="ppaction://hlinkshowjump?jump=firstslide"/>
              </a:rPr>
              <a:t>Präsentation nochmals anschauen</a:t>
            </a:r>
            <a:endParaRPr lang="de-CH" dirty="0"/>
          </a:p>
        </p:txBody>
      </p:sp>
      <p:sp>
        <p:nvSpPr>
          <p:cNvPr id="7" name="Textfeld 6"/>
          <p:cNvSpPr txBox="1"/>
          <p:nvPr/>
        </p:nvSpPr>
        <p:spPr>
          <a:xfrm>
            <a:off x="4139952" y="6425887"/>
            <a:ext cx="2366995" cy="369332"/>
          </a:xfrm>
          <a:prstGeom prst="rect">
            <a:avLst/>
          </a:prstGeom>
          <a:noFill/>
        </p:spPr>
        <p:txBody>
          <a:bodyPr wrap="none" rtlCol="0">
            <a:spAutoFit/>
          </a:bodyPr>
          <a:lstStyle/>
          <a:p>
            <a:r>
              <a:rPr lang="de-CH" dirty="0" smtClean="0">
                <a:hlinkClick r:id="" action="ppaction://hlinkshowjump?jump=endshow"/>
              </a:rPr>
              <a:t>Präsentation beenden</a:t>
            </a:r>
            <a:endParaRPr lang="de-CH" dirty="0"/>
          </a:p>
        </p:txBody>
      </p:sp>
    </p:spTree>
    <p:extLst>
      <p:ext uri="{BB962C8B-B14F-4D97-AF65-F5344CB8AC3E}">
        <p14:creationId xmlns:p14="http://schemas.microsoft.com/office/powerpoint/2010/main" val="2032449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Inhaltsverzeichnis</a:t>
            </a:r>
            <a:endParaRPr lang="de-CH" dirty="0"/>
          </a:p>
        </p:txBody>
      </p:sp>
      <p:sp>
        <p:nvSpPr>
          <p:cNvPr id="3" name="Inhaltsplatzhalter 2"/>
          <p:cNvSpPr>
            <a:spLocks noGrp="1"/>
          </p:cNvSpPr>
          <p:nvPr>
            <p:ph idx="1"/>
          </p:nvPr>
        </p:nvSpPr>
        <p:spPr/>
        <p:txBody>
          <a:bodyPr>
            <a:normAutofit fontScale="92500" lnSpcReduction="10000"/>
          </a:bodyPr>
          <a:lstStyle/>
          <a:p>
            <a:r>
              <a:rPr lang="de-CH" dirty="0" smtClean="0">
                <a:hlinkClick r:id="rId2" action="ppaction://hlinksldjump"/>
              </a:rPr>
              <a:t>Einführung</a:t>
            </a:r>
            <a:endParaRPr lang="de-CH" dirty="0" smtClean="0"/>
          </a:p>
          <a:p>
            <a:r>
              <a:rPr lang="de-CH" dirty="0" smtClean="0">
                <a:hlinkClick r:id="rId3" action="ppaction://hlinksldjump"/>
              </a:rPr>
              <a:t>Verschiedene Virenarten</a:t>
            </a:r>
            <a:endParaRPr lang="de-CH" dirty="0" smtClean="0"/>
          </a:p>
          <a:p>
            <a:pPr lvl="5"/>
            <a:r>
              <a:rPr lang="de-CH" dirty="0">
                <a:hlinkClick r:id="rId4" action="ppaction://hlinksldjump"/>
              </a:rPr>
              <a:t>Dateiviren</a:t>
            </a:r>
            <a:endParaRPr lang="de-CH" dirty="0"/>
          </a:p>
          <a:p>
            <a:pPr lvl="5"/>
            <a:r>
              <a:rPr lang="de-CH" dirty="0" err="1">
                <a:hlinkClick r:id="rId5" action="ppaction://hlinksldjump"/>
              </a:rPr>
              <a:t>Bootsektorviren</a:t>
            </a:r>
            <a:endParaRPr lang="de-CH" dirty="0"/>
          </a:p>
          <a:p>
            <a:pPr lvl="5"/>
            <a:r>
              <a:rPr lang="de-CH" dirty="0">
                <a:hlinkClick r:id="rId6" action="ppaction://hlinksldjump"/>
              </a:rPr>
              <a:t>MBR (Master Boot </a:t>
            </a:r>
            <a:r>
              <a:rPr lang="de-CH" dirty="0" err="1">
                <a:hlinkClick r:id="rId6" action="ppaction://hlinksldjump"/>
              </a:rPr>
              <a:t>Record</a:t>
            </a:r>
            <a:r>
              <a:rPr lang="de-CH" dirty="0">
                <a:hlinkClick r:id="rId6" action="ppaction://hlinksldjump"/>
              </a:rPr>
              <a:t>)-Viren</a:t>
            </a:r>
            <a:endParaRPr lang="de-CH" dirty="0"/>
          </a:p>
          <a:p>
            <a:pPr lvl="5"/>
            <a:r>
              <a:rPr lang="de-CH" dirty="0">
                <a:hlinkClick r:id="rId7" action="ppaction://hlinksldjump"/>
              </a:rPr>
              <a:t>Mehrteilige Viren</a:t>
            </a:r>
            <a:endParaRPr lang="de-CH" dirty="0"/>
          </a:p>
          <a:p>
            <a:pPr lvl="5"/>
            <a:r>
              <a:rPr lang="de-CH" dirty="0">
                <a:hlinkClick r:id="rId8" action="ppaction://hlinksldjump"/>
              </a:rPr>
              <a:t>«</a:t>
            </a:r>
            <a:r>
              <a:rPr lang="de-CH" dirty="0" err="1">
                <a:hlinkClick r:id="rId8" action="ppaction://hlinksldjump"/>
              </a:rPr>
              <a:t>Hoax</a:t>
            </a:r>
            <a:r>
              <a:rPr lang="de-CH" dirty="0">
                <a:hlinkClick r:id="rId8" action="ppaction://hlinksldjump"/>
              </a:rPr>
              <a:t>»-Viren</a:t>
            </a:r>
            <a:endParaRPr lang="de-CH" dirty="0"/>
          </a:p>
          <a:p>
            <a:pPr lvl="5"/>
            <a:r>
              <a:rPr lang="de-CH" dirty="0">
                <a:hlinkClick r:id="rId9" action="ppaction://hlinksldjump"/>
              </a:rPr>
              <a:t>Makroviren</a:t>
            </a:r>
            <a:endParaRPr lang="de-CH" dirty="0"/>
          </a:p>
          <a:p>
            <a:pPr lvl="5"/>
            <a:r>
              <a:rPr lang="de-CH" dirty="0">
                <a:hlinkClick r:id="rId10" action="ppaction://hlinksldjump"/>
              </a:rPr>
              <a:t>HTML-Viren</a:t>
            </a:r>
            <a:endParaRPr lang="de-CH" dirty="0"/>
          </a:p>
          <a:p>
            <a:pPr lvl="5"/>
            <a:r>
              <a:rPr lang="de-CH" dirty="0">
                <a:hlinkClick r:id="rId11" action="ppaction://hlinksldjump"/>
              </a:rPr>
              <a:t>Trojanische Pferde</a:t>
            </a:r>
            <a:endParaRPr lang="de-CH" dirty="0"/>
          </a:p>
          <a:p>
            <a:pPr lvl="5"/>
            <a:r>
              <a:rPr lang="de-CH" dirty="0" smtClean="0">
                <a:hlinkClick r:id="rId12" action="ppaction://hlinksldjump"/>
              </a:rPr>
              <a:t>Würmer</a:t>
            </a:r>
            <a:endParaRPr lang="de-CH" dirty="0"/>
          </a:p>
          <a:p>
            <a:r>
              <a:rPr lang="de-CH" dirty="0" smtClean="0">
                <a:hlinkClick r:id="rId13" action="ppaction://hlinksldjump"/>
              </a:rPr>
              <a:t>Verhaltensregeln</a:t>
            </a:r>
            <a:r>
              <a:rPr lang="de-CH" dirty="0">
                <a:hlinkClick r:id="rId13" action="ppaction://hlinksldjump"/>
              </a:rPr>
              <a:t> </a:t>
            </a:r>
            <a:r>
              <a:rPr lang="de-CH" dirty="0" smtClean="0">
                <a:hlinkClick r:id="rId13" action="ppaction://hlinksldjump"/>
              </a:rPr>
              <a:t>I</a:t>
            </a:r>
            <a:r>
              <a:rPr lang="de-CH" dirty="0" smtClean="0"/>
              <a:t>		</a:t>
            </a:r>
            <a:r>
              <a:rPr lang="de-CH" dirty="0" smtClean="0">
                <a:hlinkClick r:id="rId14" action="ppaction://hlinksldjump"/>
              </a:rPr>
              <a:t>Verhaltensregeln II</a:t>
            </a:r>
            <a:endParaRPr lang="de-CH" dirty="0" smtClean="0"/>
          </a:p>
          <a:p>
            <a:r>
              <a:rPr lang="de-CH" dirty="0" smtClean="0">
                <a:hlinkClick r:id="rId15" action="ppaction://hlinksldjump"/>
              </a:rPr>
              <a:t>Links und Schlusswort</a:t>
            </a:r>
            <a:endParaRPr lang="de-CH" dirty="0" smtClean="0"/>
          </a:p>
        </p:txBody>
      </p:sp>
    </p:spTree>
    <p:extLst>
      <p:ext uri="{BB962C8B-B14F-4D97-AF65-F5344CB8AC3E}">
        <p14:creationId xmlns:p14="http://schemas.microsoft.com/office/powerpoint/2010/main" val="2698816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Einführung</a:t>
            </a:r>
            <a:endParaRPr lang="de-CH" dirty="0"/>
          </a:p>
        </p:txBody>
      </p:sp>
      <p:sp>
        <p:nvSpPr>
          <p:cNvPr id="3" name="Inhaltsplatzhalter 2"/>
          <p:cNvSpPr>
            <a:spLocks noGrp="1"/>
          </p:cNvSpPr>
          <p:nvPr>
            <p:ph idx="1"/>
          </p:nvPr>
        </p:nvSpPr>
        <p:spPr/>
        <p:txBody>
          <a:bodyPr>
            <a:normAutofit fontScale="77500" lnSpcReduction="20000"/>
          </a:bodyPr>
          <a:lstStyle/>
          <a:p>
            <a:r>
              <a:rPr lang="de-CH" dirty="0"/>
              <a:t>Computerviren sind </a:t>
            </a:r>
            <a:r>
              <a:rPr lang="de-CH" dirty="0" smtClean="0"/>
              <a:t>Computerprogramme, </a:t>
            </a:r>
            <a:r>
              <a:rPr lang="de-CH" dirty="0"/>
              <a:t>die meist versteckt und getarnt sind und sich bei anderen Computerprogrammen einschleusen, um möglichst weit verbreitet zu werden und Schaden anzurichten. Computerviren werden programmiert um Software, Hardware und Dateien </a:t>
            </a:r>
            <a:r>
              <a:rPr lang="de-CH" dirty="0" smtClean="0"/>
              <a:t>anzugreifen, die der Anwender nicht mehr unter Kontrolle hat.</a:t>
            </a:r>
          </a:p>
          <a:p>
            <a:endParaRPr lang="de-CH" dirty="0"/>
          </a:p>
          <a:p>
            <a:r>
              <a:rPr lang="de-CH" dirty="0"/>
              <a:t>Viren bleiben unbemerkt für lange Zeit. In dieser Zeit können immer mehr Programme infiziert werden. Plötzlich </a:t>
            </a:r>
            <a:r>
              <a:rPr lang="de-CH" dirty="0" smtClean="0"/>
              <a:t>bemerkt man eine Veränderung am Desktop oder an fehlenden Dateien. </a:t>
            </a:r>
            <a:r>
              <a:rPr lang="de-CH" dirty="0"/>
              <a:t>Erst </a:t>
            </a:r>
            <a:r>
              <a:rPr lang="de-CH" dirty="0" smtClean="0"/>
              <a:t>durch das kann man den Virus bemerken. </a:t>
            </a:r>
            <a:r>
              <a:rPr lang="de-CH" dirty="0"/>
              <a:t>Einzige Ausnahme ist, </a:t>
            </a:r>
            <a:r>
              <a:rPr lang="de-CH" dirty="0" smtClean="0"/>
              <a:t>wenn </a:t>
            </a:r>
            <a:r>
              <a:rPr lang="de-CH" dirty="0"/>
              <a:t>man ein Virenscanprogramm installiert hat, dann reagiert der Scanner sofort und man kann den Virus löschen. Die Schäden, die Computerviren anrichten, können von Datenklau, gesperrten Computern, bis zu totalem Datenverlust oder Hardware </a:t>
            </a:r>
            <a:r>
              <a:rPr lang="de-CH" dirty="0" smtClean="0"/>
              <a:t>defekten führen</a:t>
            </a:r>
            <a:r>
              <a:rPr lang="de-CH" dirty="0"/>
              <a:t>.</a:t>
            </a:r>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248913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Verschiedene Virenarten</a:t>
            </a:r>
            <a:endParaRPr lang="de-CH" dirty="0"/>
          </a:p>
        </p:txBody>
      </p:sp>
      <p:sp>
        <p:nvSpPr>
          <p:cNvPr id="3" name="Inhaltsplatzhalter 2"/>
          <p:cNvSpPr>
            <a:spLocks noGrp="1"/>
          </p:cNvSpPr>
          <p:nvPr>
            <p:ph idx="1"/>
          </p:nvPr>
        </p:nvSpPr>
        <p:spPr/>
        <p:txBody>
          <a:bodyPr>
            <a:normAutofit lnSpcReduction="10000"/>
          </a:bodyPr>
          <a:lstStyle/>
          <a:p>
            <a:r>
              <a:rPr lang="de-CH" dirty="0" smtClean="0"/>
              <a:t>Hier sind die häufigsten Virenarten aufgelistet:</a:t>
            </a:r>
          </a:p>
          <a:p>
            <a:pPr lvl="1"/>
            <a:r>
              <a:rPr lang="de-CH" dirty="0" smtClean="0">
                <a:hlinkClick r:id="rId2" action="ppaction://hlinksldjump"/>
              </a:rPr>
              <a:t>Dateiviren</a:t>
            </a:r>
            <a:endParaRPr lang="de-CH" dirty="0" smtClean="0"/>
          </a:p>
          <a:p>
            <a:pPr lvl="1"/>
            <a:r>
              <a:rPr lang="de-CH" dirty="0" err="1" smtClean="0">
                <a:hlinkClick r:id="rId3" action="ppaction://hlinksldjump"/>
              </a:rPr>
              <a:t>Bootsektorviren</a:t>
            </a:r>
            <a:endParaRPr lang="de-CH" dirty="0" smtClean="0"/>
          </a:p>
          <a:p>
            <a:pPr lvl="1"/>
            <a:r>
              <a:rPr lang="de-CH" dirty="0" smtClean="0">
                <a:hlinkClick r:id="rId4" action="ppaction://hlinksldjump"/>
              </a:rPr>
              <a:t>MBR </a:t>
            </a:r>
            <a:r>
              <a:rPr lang="de-CH" dirty="0">
                <a:hlinkClick r:id="rId4" action="ppaction://hlinksldjump"/>
              </a:rPr>
              <a:t>(Master Boot </a:t>
            </a:r>
            <a:r>
              <a:rPr lang="de-CH" dirty="0" err="1">
                <a:hlinkClick r:id="rId4" action="ppaction://hlinksldjump"/>
              </a:rPr>
              <a:t>Record</a:t>
            </a:r>
            <a:r>
              <a:rPr lang="de-CH" dirty="0">
                <a:hlinkClick r:id="rId4" action="ppaction://hlinksldjump"/>
              </a:rPr>
              <a:t>)-</a:t>
            </a:r>
            <a:r>
              <a:rPr lang="de-CH" dirty="0" smtClean="0">
                <a:hlinkClick r:id="rId4" action="ppaction://hlinksldjump"/>
              </a:rPr>
              <a:t>Viren</a:t>
            </a:r>
            <a:endParaRPr lang="de-CH" dirty="0" smtClean="0"/>
          </a:p>
          <a:p>
            <a:pPr lvl="1"/>
            <a:r>
              <a:rPr lang="de-CH" dirty="0" smtClean="0">
                <a:hlinkClick r:id="rId5" action="ppaction://hlinksldjump"/>
              </a:rPr>
              <a:t>Mehrteilige Viren</a:t>
            </a:r>
            <a:endParaRPr lang="de-CH" dirty="0" smtClean="0"/>
          </a:p>
          <a:p>
            <a:pPr lvl="1"/>
            <a:r>
              <a:rPr lang="de-CH" dirty="0" smtClean="0">
                <a:hlinkClick r:id="rId6" action="ppaction://hlinksldjump"/>
              </a:rPr>
              <a:t>«</a:t>
            </a:r>
            <a:r>
              <a:rPr lang="de-CH" dirty="0" err="1" smtClean="0">
                <a:hlinkClick r:id="rId6" action="ppaction://hlinksldjump"/>
              </a:rPr>
              <a:t>Hoax</a:t>
            </a:r>
            <a:r>
              <a:rPr lang="de-CH" dirty="0">
                <a:hlinkClick r:id="rId6" action="ppaction://hlinksldjump"/>
              </a:rPr>
              <a:t>»-</a:t>
            </a:r>
            <a:r>
              <a:rPr lang="de-CH" dirty="0" smtClean="0">
                <a:hlinkClick r:id="rId6" action="ppaction://hlinksldjump"/>
              </a:rPr>
              <a:t>Viren</a:t>
            </a:r>
            <a:endParaRPr lang="de-CH" dirty="0" smtClean="0"/>
          </a:p>
          <a:p>
            <a:pPr lvl="1"/>
            <a:r>
              <a:rPr lang="de-CH" dirty="0" smtClean="0">
                <a:hlinkClick r:id="rId7" action="ppaction://hlinksldjump"/>
              </a:rPr>
              <a:t>Makroviren</a:t>
            </a:r>
            <a:endParaRPr lang="de-CH" dirty="0" smtClean="0"/>
          </a:p>
          <a:p>
            <a:pPr lvl="1"/>
            <a:r>
              <a:rPr lang="de-CH" dirty="0" smtClean="0">
                <a:hlinkClick r:id="rId8" action="ppaction://hlinksldjump"/>
              </a:rPr>
              <a:t>HTML-Viren</a:t>
            </a:r>
            <a:endParaRPr lang="de-CH" dirty="0" smtClean="0"/>
          </a:p>
          <a:p>
            <a:pPr lvl="1"/>
            <a:r>
              <a:rPr lang="de-CH" dirty="0" smtClean="0">
                <a:hlinkClick r:id="rId9" action="ppaction://hlinksldjump"/>
              </a:rPr>
              <a:t>Trojanische Pferde</a:t>
            </a:r>
            <a:endParaRPr lang="de-CH" dirty="0" smtClean="0"/>
          </a:p>
          <a:p>
            <a:pPr lvl="1"/>
            <a:r>
              <a:rPr lang="de-CH" dirty="0" smtClean="0">
                <a:hlinkClick r:id="rId10" action="ppaction://hlinksldjump"/>
              </a:rPr>
              <a:t>Würmer</a:t>
            </a:r>
            <a:endParaRPr lang="de-CH" dirty="0"/>
          </a:p>
          <a:p>
            <a:pPr lvl="1"/>
            <a:endParaRPr lang="de-CH" dirty="0"/>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11" action="ppaction://hlinksldjump"/>
              </a:rPr>
              <a:t>Inhaltsverzeichnis</a:t>
            </a:r>
            <a:endParaRPr lang="de-CH" dirty="0"/>
          </a:p>
        </p:txBody>
      </p:sp>
      <p:pic>
        <p:nvPicPr>
          <p:cNvPr id="2050" name="Picture 2" descr="C:\Users\1D0NZ255\Documents\#Schule\Projekttag\1.Projekt - Computerviren\Bilder\tn1O5Sz_52cvwxm9.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43973" y="3645025"/>
            <a:ext cx="3673679" cy="2784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115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Dateiviren</a:t>
            </a:r>
            <a:endParaRPr lang="de-CH" dirty="0"/>
          </a:p>
        </p:txBody>
      </p:sp>
      <p:sp>
        <p:nvSpPr>
          <p:cNvPr id="7" name="Textplatzhalter 6"/>
          <p:cNvSpPr>
            <a:spLocks noGrp="1"/>
          </p:cNvSpPr>
          <p:nvPr>
            <p:ph type="body" idx="1"/>
          </p:nvPr>
        </p:nvSpPr>
        <p:spPr/>
        <p:txBody>
          <a:bodyPr/>
          <a:lstStyle/>
          <a:p>
            <a:r>
              <a:rPr lang="de-CH" dirty="0" smtClean="0"/>
              <a:t>Wie infiziert man sich?</a:t>
            </a:r>
            <a:endParaRPr lang="de-CH" dirty="0"/>
          </a:p>
        </p:txBody>
      </p:sp>
      <p:sp>
        <p:nvSpPr>
          <p:cNvPr id="9" name="Textplatzhalter 8"/>
          <p:cNvSpPr>
            <a:spLocks noGrp="1"/>
          </p:cNvSpPr>
          <p:nvPr>
            <p:ph type="body" sz="half" idx="3"/>
          </p:nvPr>
        </p:nvSpPr>
        <p:spPr/>
        <p:txBody>
          <a:bodyPr/>
          <a:lstStyle/>
          <a:p>
            <a:r>
              <a:rPr lang="de-CH" dirty="0" smtClean="0"/>
              <a:t>Auswirkungen</a:t>
            </a:r>
            <a:endParaRPr lang="de-CH" dirty="0"/>
          </a:p>
        </p:txBody>
      </p:sp>
      <p:sp>
        <p:nvSpPr>
          <p:cNvPr id="8" name="Inhaltsplatzhalter 7"/>
          <p:cNvSpPr>
            <a:spLocks noGrp="1"/>
          </p:cNvSpPr>
          <p:nvPr>
            <p:ph sz="quarter" idx="2"/>
          </p:nvPr>
        </p:nvSpPr>
        <p:spPr/>
        <p:txBody>
          <a:bodyPr/>
          <a:lstStyle/>
          <a:p>
            <a:r>
              <a:rPr lang="de-CH" dirty="0"/>
              <a:t>Beim Ausführen eines Programmes, während sich der Virus im Arbeitsspeicher befindet oder wenn eine Datei geöffnet wird.</a:t>
            </a:r>
          </a:p>
        </p:txBody>
      </p:sp>
      <p:sp>
        <p:nvSpPr>
          <p:cNvPr id="10" name="Inhaltsplatzhalter 9"/>
          <p:cNvSpPr>
            <a:spLocks noGrp="1"/>
          </p:cNvSpPr>
          <p:nvPr>
            <p:ph sz="quarter" idx="4"/>
          </p:nvPr>
        </p:nvSpPr>
        <p:spPr/>
        <p:txBody>
          <a:bodyPr/>
          <a:lstStyle/>
          <a:p>
            <a:r>
              <a:rPr lang="de-CH" dirty="0"/>
              <a:t>Hängt sich selber an Dateien oder infiziert alle Dateien in dem Verzeichnis, aus dem er gestartet wurde.</a:t>
            </a:r>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2809188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Bootsektorviren</a:t>
            </a:r>
            <a:endParaRPr lang="de-CH" dirty="0"/>
          </a:p>
        </p:txBody>
      </p:sp>
      <p:sp>
        <p:nvSpPr>
          <p:cNvPr id="4" name="Textplatzhalter 3"/>
          <p:cNvSpPr>
            <a:spLocks noGrp="1"/>
          </p:cNvSpPr>
          <p:nvPr>
            <p:ph type="body" idx="1"/>
          </p:nvPr>
        </p:nvSpPr>
        <p:spPr/>
        <p:txBody>
          <a:bodyPr/>
          <a:lstStyle/>
          <a:p>
            <a:r>
              <a:rPr lang="de-CH" dirty="0"/>
              <a:t>Wie infiziert man sich</a:t>
            </a:r>
            <a:r>
              <a:rPr lang="de-CH" dirty="0" smtClean="0"/>
              <a:t>?</a:t>
            </a:r>
            <a:endParaRPr lang="de-CH" dirty="0"/>
          </a:p>
        </p:txBody>
      </p:sp>
      <p:sp>
        <p:nvSpPr>
          <p:cNvPr id="7" name="Textplatzhalter 6"/>
          <p:cNvSpPr>
            <a:spLocks noGrp="1"/>
          </p:cNvSpPr>
          <p:nvPr>
            <p:ph type="body" sz="half" idx="3"/>
          </p:nvPr>
        </p:nvSpPr>
        <p:spPr/>
        <p:txBody>
          <a:bodyPr/>
          <a:lstStyle/>
          <a:p>
            <a:r>
              <a:rPr lang="de-CH" dirty="0" smtClean="0"/>
              <a:t>Auswirkungen</a:t>
            </a:r>
            <a:endParaRPr lang="de-CH" dirty="0"/>
          </a:p>
        </p:txBody>
      </p:sp>
      <p:sp>
        <p:nvSpPr>
          <p:cNvPr id="5" name="Inhaltsplatzhalter 4"/>
          <p:cNvSpPr>
            <a:spLocks noGrp="1"/>
          </p:cNvSpPr>
          <p:nvPr>
            <p:ph sz="quarter" idx="2"/>
          </p:nvPr>
        </p:nvSpPr>
        <p:spPr/>
        <p:txBody>
          <a:bodyPr/>
          <a:lstStyle/>
          <a:p>
            <a:r>
              <a:rPr lang="de-CH" dirty="0" smtClean="0"/>
              <a:t>Wenn ein infizierter Datenträger angeschlossen ist </a:t>
            </a:r>
            <a:r>
              <a:rPr lang="de-CH" dirty="0"/>
              <a:t>und der </a:t>
            </a:r>
            <a:r>
              <a:rPr lang="de-CH" dirty="0" smtClean="0"/>
              <a:t>Computer gestartet wird, aktiviert sich der Virus.</a:t>
            </a:r>
            <a:endParaRPr lang="de-CH" dirty="0"/>
          </a:p>
        </p:txBody>
      </p:sp>
      <p:sp>
        <p:nvSpPr>
          <p:cNvPr id="8" name="Inhaltsplatzhalter 7"/>
          <p:cNvSpPr>
            <a:spLocks noGrp="1"/>
          </p:cNvSpPr>
          <p:nvPr>
            <p:ph sz="quarter" idx="4"/>
          </p:nvPr>
        </p:nvSpPr>
        <p:spPr/>
        <p:txBody>
          <a:bodyPr/>
          <a:lstStyle/>
          <a:p>
            <a:r>
              <a:rPr lang="de-CH" dirty="0"/>
              <a:t>Wird das </a:t>
            </a:r>
            <a:r>
              <a:rPr lang="de-CH" dirty="0" smtClean="0"/>
              <a:t>Betriebssystem ausgeführt, wird der Virus in den Arbeitsspeicher geladen und </a:t>
            </a:r>
            <a:r>
              <a:rPr lang="de-CH" dirty="0"/>
              <a:t>infiziert den Bootsektor.</a:t>
            </a:r>
          </a:p>
        </p:txBody>
      </p:sp>
      <p:sp>
        <p:nvSpPr>
          <p:cNvPr id="6" name="Textfeld 5"/>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pic>
        <p:nvPicPr>
          <p:cNvPr id="3074" name="Picture 2" descr="C:\Users\1D0NZ255\Documents\#Schule\Projekttag\1.Projekt - Computerviren\Bilder\Stoned-virus-hexaco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861048"/>
            <a:ext cx="7645400" cy="254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048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dirty="0" smtClean="0"/>
              <a:t>MBR (Master Boot </a:t>
            </a:r>
            <a:r>
              <a:rPr lang="de-CH" dirty="0" err="1" smtClean="0"/>
              <a:t>Record</a:t>
            </a:r>
            <a:r>
              <a:rPr lang="de-CH" dirty="0" smtClean="0"/>
              <a:t>)-Viren</a:t>
            </a:r>
            <a:endParaRPr lang="de-CH" dirty="0"/>
          </a:p>
        </p:txBody>
      </p:sp>
      <p:sp>
        <p:nvSpPr>
          <p:cNvPr id="5" name="Textplatzhalter 4"/>
          <p:cNvSpPr>
            <a:spLocks noGrp="1"/>
          </p:cNvSpPr>
          <p:nvPr>
            <p:ph type="body" idx="1"/>
          </p:nvPr>
        </p:nvSpPr>
        <p:spPr/>
        <p:txBody>
          <a:bodyPr/>
          <a:lstStyle/>
          <a:p>
            <a:r>
              <a:rPr lang="de-CH" dirty="0"/>
              <a:t>Wie infiziert man sich</a:t>
            </a:r>
            <a:r>
              <a:rPr lang="de-CH" dirty="0" smtClean="0"/>
              <a:t>?</a:t>
            </a:r>
            <a:endParaRPr lang="de-CH" dirty="0"/>
          </a:p>
        </p:txBody>
      </p:sp>
      <p:sp>
        <p:nvSpPr>
          <p:cNvPr id="7" name="Textplatzhalter 6"/>
          <p:cNvSpPr>
            <a:spLocks noGrp="1"/>
          </p:cNvSpPr>
          <p:nvPr>
            <p:ph type="body" sz="half" idx="3"/>
          </p:nvPr>
        </p:nvSpPr>
        <p:spPr/>
        <p:txBody>
          <a:bodyPr/>
          <a:lstStyle/>
          <a:p>
            <a:r>
              <a:rPr lang="de-CH" dirty="0" smtClean="0"/>
              <a:t>Auswirkungen</a:t>
            </a:r>
            <a:endParaRPr lang="de-CH" dirty="0"/>
          </a:p>
        </p:txBody>
      </p:sp>
      <p:sp>
        <p:nvSpPr>
          <p:cNvPr id="6" name="Inhaltsplatzhalter 5"/>
          <p:cNvSpPr>
            <a:spLocks noGrp="1"/>
          </p:cNvSpPr>
          <p:nvPr>
            <p:ph sz="quarter" idx="2"/>
          </p:nvPr>
        </p:nvSpPr>
        <p:spPr/>
        <p:txBody>
          <a:bodyPr/>
          <a:lstStyle/>
          <a:p>
            <a:r>
              <a:rPr lang="de-CH" dirty="0" smtClean="0"/>
              <a:t>Durch das Hochfahren des Computers mit einem </a:t>
            </a:r>
            <a:r>
              <a:rPr lang="de-CH" dirty="0" smtClean="0"/>
              <a:t>angeschlossenen </a:t>
            </a:r>
            <a:r>
              <a:rPr lang="de-CH" dirty="0" smtClean="0"/>
              <a:t>Datenträger der den Virus enthält.</a:t>
            </a:r>
            <a:endParaRPr lang="de-CH" dirty="0"/>
          </a:p>
        </p:txBody>
      </p:sp>
      <p:sp>
        <p:nvSpPr>
          <p:cNvPr id="8" name="Inhaltsplatzhalter 7"/>
          <p:cNvSpPr>
            <a:spLocks noGrp="1"/>
          </p:cNvSpPr>
          <p:nvPr>
            <p:ph sz="quarter" idx="4"/>
          </p:nvPr>
        </p:nvSpPr>
        <p:spPr/>
        <p:txBody>
          <a:bodyPr/>
          <a:lstStyle/>
          <a:p>
            <a:r>
              <a:rPr lang="de-CH" dirty="0"/>
              <a:t>Das Startprogramm wird gelesen und der Virus gelangt in den Arbeitsspeicher und infiziert den MBR der Festplatte.</a:t>
            </a:r>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2776182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Mehrteilige Viren</a:t>
            </a:r>
            <a:endParaRPr lang="de-CH" dirty="0"/>
          </a:p>
        </p:txBody>
      </p:sp>
      <p:sp>
        <p:nvSpPr>
          <p:cNvPr id="5" name="Textplatzhalter 4"/>
          <p:cNvSpPr>
            <a:spLocks noGrp="1"/>
          </p:cNvSpPr>
          <p:nvPr>
            <p:ph type="body" idx="1"/>
          </p:nvPr>
        </p:nvSpPr>
        <p:spPr/>
        <p:txBody>
          <a:bodyPr/>
          <a:lstStyle/>
          <a:p>
            <a:r>
              <a:rPr lang="de-CH" dirty="0"/>
              <a:t>Wie infiziert man sich</a:t>
            </a:r>
            <a:r>
              <a:rPr lang="de-CH" dirty="0" smtClean="0"/>
              <a:t>?</a:t>
            </a:r>
            <a:endParaRPr lang="de-CH" dirty="0"/>
          </a:p>
        </p:txBody>
      </p:sp>
      <p:sp>
        <p:nvSpPr>
          <p:cNvPr id="7" name="Textplatzhalter 6"/>
          <p:cNvSpPr>
            <a:spLocks noGrp="1"/>
          </p:cNvSpPr>
          <p:nvPr>
            <p:ph type="body" sz="half" idx="3"/>
          </p:nvPr>
        </p:nvSpPr>
        <p:spPr/>
        <p:txBody>
          <a:bodyPr/>
          <a:lstStyle/>
          <a:p>
            <a:r>
              <a:rPr lang="de-CH" dirty="0" smtClean="0"/>
              <a:t>Auswirkungen</a:t>
            </a:r>
            <a:endParaRPr lang="de-CH" dirty="0"/>
          </a:p>
        </p:txBody>
      </p:sp>
      <p:sp>
        <p:nvSpPr>
          <p:cNvPr id="6" name="Inhaltsplatzhalter 5"/>
          <p:cNvSpPr>
            <a:spLocks noGrp="1"/>
          </p:cNvSpPr>
          <p:nvPr>
            <p:ph sz="quarter" idx="2"/>
          </p:nvPr>
        </p:nvSpPr>
        <p:spPr/>
        <p:txBody>
          <a:bodyPr/>
          <a:lstStyle/>
          <a:p>
            <a:r>
              <a:rPr lang="de-CH" dirty="0" smtClean="0"/>
              <a:t>Mehrteilige Viren sind eine Kombination aus den vorher beschriebenen Viren.</a:t>
            </a:r>
            <a:endParaRPr lang="de-CH" dirty="0"/>
          </a:p>
        </p:txBody>
      </p:sp>
      <p:sp>
        <p:nvSpPr>
          <p:cNvPr id="8" name="Inhaltsplatzhalter 7"/>
          <p:cNvSpPr>
            <a:spLocks noGrp="1"/>
          </p:cNvSpPr>
          <p:nvPr>
            <p:ph sz="quarter" idx="4"/>
          </p:nvPr>
        </p:nvSpPr>
        <p:spPr/>
        <p:txBody>
          <a:bodyPr/>
          <a:lstStyle/>
          <a:p>
            <a:r>
              <a:rPr lang="de-CH" dirty="0"/>
              <a:t>Dieselben Auswirkungen wie die anderen Viren: </a:t>
            </a:r>
            <a:r>
              <a:rPr lang="de-CH" dirty="0" smtClean="0"/>
              <a:t>Dateien</a:t>
            </a:r>
            <a:r>
              <a:rPr lang="de-CH" dirty="0"/>
              <a:t>, Programme </a:t>
            </a:r>
            <a:r>
              <a:rPr lang="de-CH" dirty="0" smtClean="0"/>
              <a:t>und </a:t>
            </a:r>
            <a:r>
              <a:rPr lang="de-CH" dirty="0"/>
              <a:t>den </a:t>
            </a:r>
            <a:r>
              <a:rPr lang="de-CH" dirty="0" smtClean="0"/>
              <a:t>Bootsektor infizieren</a:t>
            </a:r>
            <a:r>
              <a:rPr lang="de-CH" dirty="0"/>
              <a:t>.</a:t>
            </a:r>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4122325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t>
            </a:r>
            <a:r>
              <a:rPr lang="de-CH" dirty="0" err="1" smtClean="0"/>
              <a:t>Hoax</a:t>
            </a:r>
            <a:r>
              <a:rPr lang="de-CH" dirty="0" smtClean="0"/>
              <a:t>»-Viren</a:t>
            </a:r>
            <a:endParaRPr lang="de-CH" dirty="0"/>
          </a:p>
        </p:txBody>
      </p:sp>
      <p:sp>
        <p:nvSpPr>
          <p:cNvPr id="5" name="Textplatzhalter 4"/>
          <p:cNvSpPr>
            <a:spLocks noGrp="1"/>
          </p:cNvSpPr>
          <p:nvPr>
            <p:ph type="body" idx="1"/>
          </p:nvPr>
        </p:nvSpPr>
        <p:spPr/>
        <p:txBody>
          <a:bodyPr/>
          <a:lstStyle/>
          <a:p>
            <a:r>
              <a:rPr lang="de-CH" dirty="0"/>
              <a:t>Wie infiziert man sich</a:t>
            </a:r>
            <a:r>
              <a:rPr lang="de-CH" dirty="0" smtClean="0"/>
              <a:t>?</a:t>
            </a:r>
            <a:endParaRPr lang="de-CH" dirty="0"/>
          </a:p>
        </p:txBody>
      </p:sp>
      <p:sp>
        <p:nvSpPr>
          <p:cNvPr id="7" name="Textplatzhalter 6"/>
          <p:cNvSpPr>
            <a:spLocks noGrp="1"/>
          </p:cNvSpPr>
          <p:nvPr>
            <p:ph type="body" sz="half" idx="3"/>
          </p:nvPr>
        </p:nvSpPr>
        <p:spPr/>
        <p:txBody>
          <a:bodyPr/>
          <a:lstStyle/>
          <a:p>
            <a:r>
              <a:rPr lang="de-CH" dirty="0" smtClean="0"/>
              <a:t>Auswirkungen</a:t>
            </a:r>
            <a:endParaRPr lang="de-CH" dirty="0"/>
          </a:p>
        </p:txBody>
      </p:sp>
      <p:sp>
        <p:nvSpPr>
          <p:cNvPr id="6" name="Inhaltsplatzhalter 5"/>
          <p:cNvSpPr>
            <a:spLocks noGrp="1"/>
          </p:cNvSpPr>
          <p:nvPr>
            <p:ph sz="quarter" idx="2"/>
          </p:nvPr>
        </p:nvSpPr>
        <p:spPr/>
        <p:txBody>
          <a:bodyPr/>
          <a:lstStyle/>
          <a:p>
            <a:r>
              <a:rPr lang="de-CH" dirty="0" smtClean="0"/>
              <a:t>Diese gelten eigentlich nicht </a:t>
            </a:r>
            <a:r>
              <a:rPr lang="de-CH" dirty="0"/>
              <a:t>als </a:t>
            </a:r>
            <a:r>
              <a:rPr lang="de-CH" dirty="0" smtClean="0"/>
              <a:t>Viren. </a:t>
            </a:r>
            <a:r>
              <a:rPr lang="de-CH" dirty="0"/>
              <a:t>Sie werden durch Mails weitergeleitet und </a:t>
            </a:r>
            <a:r>
              <a:rPr lang="de-CH" dirty="0" smtClean="0"/>
              <a:t>verlangen, </a:t>
            </a:r>
            <a:r>
              <a:rPr lang="de-CH" dirty="0"/>
              <a:t>die Mail an so viele Leute zu schicken wie möglich.</a:t>
            </a:r>
          </a:p>
        </p:txBody>
      </p:sp>
      <p:sp>
        <p:nvSpPr>
          <p:cNvPr id="8" name="Inhaltsplatzhalter 7"/>
          <p:cNvSpPr>
            <a:spLocks noGrp="1"/>
          </p:cNvSpPr>
          <p:nvPr>
            <p:ph sz="quarter" idx="4"/>
          </p:nvPr>
        </p:nvSpPr>
        <p:spPr/>
        <p:txBody>
          <a:bodyPr/>
          <a:lstStyle/>
          <a:p>
            <a:r>
              <a:rPr lang="de-CH" dirty="0"/>
              <a:t>Sie wollen durch das viele weiterleiten nur den Email-Verkehr </a:t>
            </a:r>
            <a:r>
              <a:rPr lang="de-CH" dirty="0" smtClean="0"/>
              <a:t>lahmlegen oder verschiedene Kosten zu verursachen.</a:t>
            </a:r>
            <a:endParaRPr lang="de-CH" dirty="0"/>
          </a:p>
        </p:txBody>
      </p:sp>
      <p:sp>
        <p:nvSpPr>
          <p:cNvPr id="4" name="Textfeld 3"/>
          <p:cNvSpPr txBox="1"/>
          <p:nvPr/>
        </p:nvSpPr>
        <p:spPr>
          <a:xfrm>
            <a:off x="7020272" y="6429672"/>
            <a:ext cx="2003177" cy="369332"/>
          </a:xfrm>
          <a:prstGeom prst="rect">
            <a:avLst/>
          </a:prstGeom>
          <a:noFill/>
        </p:spPr>
        <p:txBody>
          <a:bodyPr wrap="none" rtlCol="0">
            <a:spAutoFit/>
          </a:bodyPr>
          <a:lstStyle/>
          <a:p>
            <a:r>
              <a:rPr lang="de-CH" dirty="0" smtClean="0">
                <a:hlinkClick r:id="rId2" action="ppaction://hlinksldjump"/>
              </a:rPr>
              <a:t>Inhaltsverzeichnis</a:t>
            </a:r>
            <a:endParaRPr lang="de-CH" dirty="0"/>
          </a:p>
        </p:txBody>
      </p:sp>
    </p:spTree>
    <p:extLst>
      <p:ext uri="{BB962C8B-B14F-4D97-AF65-F5344CB8AC3E}">
        <p14:creationId xmlns:p14="http://schemas.microsoft.com/office/powerpoint/2010/main" val="588607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752</Words>
  <Application>Microsoft Office PowerPoint</Application>
  <PresentationFormat>Bildschirmpräsentation (4:3)</PresentationFormat>
  <Paragraphs>104</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Hyperion</vt:lpstr>
      <vt:lpstr>Computerviren</vt:lpstr>
      <vt:lpstr>Inhaltsverzeichnis</vt:lpstr>
      <vt:lpstr>Einführung</vt:lpstr>
      <vt:lpstr>Verschiedene Virenarten</vt:lpstr>
      <vt:lpstr>Dateiviren</vt:lpstr>
      <vt:lpstr>Bootsektorviren</vt:lpstr>
      <vt:lpstr>MBR (Master Boot Record)-Viren</vt:lpstr>
      <vt:lpstr>Mehrteilige Viren</vt:lpstr>
      <vt:lpstr>«Hoax»-Viren</vt:lpstr>
      <vt:lpstr>Makroviren</vt:lpstr>
      <vt:lpstr>HTML-Viren</vt:lpstr>
      <vt:lpstr>Trojanische Pferde</vt:lpstr>
      <vt:lpstr>Würmer</vt:lpstr>
      <vt:lpstr>Verhaltensregeln I</vt:lpstr>
      <vt:lpstr>Verhaltensregeln II</vt:lpstr>
      <vt:lpstr>Links und Schlusswort</vt:lpstr>
    </vt:vector>
  </TitlesOfParts>
  <Company>IT-AG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Computerviren</dc:title>
  <dc:creator>Kanton Aargau</dc:creator>
  <cp:lastModifiedBy>landoes_s</cp:lastModifiedBy>
  <cp:revision>41</cp:revision>
  <dcterms:created xsi:type="dcterms:W3CDTF">2012-08-23T07:51:38Z</dcterms:created>
  <dcterms:modified xsi:type="dcterms:W3CDTF">2012-08-30T07:49:19Z</dcterms:modified>
</cp:coreProperties>
</file>