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7" r:id="rId3"/>
    <p:sldId id="268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5" autoAdjust="0"/>
    <p:restoredTop sz="94660"/>
  </p:normalViewPr>
  <p:slideViewPr>
    <p:cSldViewPr>
      <p:cViewPr varScale="1">
        <p:scale>
          <a:sx n="92" d="100"/>
          <a:sy n="92" d="100"/>
        </p:scale>
        <p:origin x="456" y="90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leichschenkliges Dreieck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de-DE"/>
              <a:t>29.08.2013</a:t>
            </a:fld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leichschenkliges Dreieck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de-DE"/>
              <a:t>29.08.2013</a:t>
            </a:fld>
            <a:endParaRPr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Textmasterformat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Gerader Verbinde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ihand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 noProof="0" dirty="0"/>
            </a:p>
          </p:txBody>
        </p:sp>
        <p:sp>
          <p:nvSpPr>
            <p:cNvPr id="10" name="Freihand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 noProof="0" dirty="0"/>
            </a:p>
          </p:txBody>
        </p:sp>
        <p:sp>
          <p:nvSpPr>
            <p:cNvPr id="11" name="Freihand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de-DE" noProof="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Gerader Verbinde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e-DE" noProof="0" smtClean="0"/>
              <a:t>29.08.2013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ihand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noProof="0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noProof="0" dirty="0"/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noProof="0" dirty="0"/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de-DE" noProof="0" smtClean="0"/>
              <a:pPr/>
              <a:t>29.08.2013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45578" y="980728"/>
            <a:ext cx="4592850" cy="1963763"/>
          </a:xfrm>
        </p:spPr>
        <p:txBody>
          <a:bodyPr>
            <a:noAutofit/>
          </a:bodyPr>
          <a:lstStyle/>
          <a:p>
            <a:pPr algn="l" defTabSz="1218987">
              <a:spcBef>
                <a:spcPct val="0"/>
              </a:spcBef>
              <a:buNone/>
            </a:pPr>
            <a:r>
              <a:rPr lang="de-DE" sz="11000" dirty="0" smtClean="0">
                <a:latin typeface="Calibri"/>
              </a:rPr>
              <a:t>HTML</a:t>
            </a:r>
            <a:endParaRPr lang="de-DE" sz="110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641818" y="3356992"/>
            <a:ext cx="8735325" cy="175260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e-DE" dirty="0" smtClean="0"/>
              <a:t>Cedric Heid, Lukas Burkhardt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405780" y="5229200"/>
            <a:ext cx="10360501" cy="935931"/>
          </a:xfrm>
        </p:spPr>
        <p:txBody>
          <a:bodyPr>
            <a:normAutofit/>
          </a:bodyPr>
          <a:lstStyle/>
          <a:p>
            <a:r>
              <a:rPr lang="de-CH" sz="4400" b="1" dirty="0" smtClean="0"/>
              <a:t>Vielen Dank für eure Aufmerksamkeit</a:t>
            </a:r>
            <a:endParaRPr lang="de-CH" sz="4400" b="1" dirty="0"/>
          </a:p>
        </p:txBody>
      </p:sp>
    </p:spTree>
    <p:extLst>
      <p:ext uri="{BB962C8B-B14F-4D97-AF65-F5344CB8AC3E}">
        <p14:creationId xmlns:p14="http://schemas.microsoft.com/office/powerpoint/2010/main" val="204208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1231561" y="620688"/>
            <a:ext cx="10360501" cy="850107"/>
          </a:xfrm>
        </p:spPr>
        <p:txBody>
          <a:bodyPr>
            <a:normAutofit/>
          </a:bodyPr>
          <a:lstStyle/>
          <a:p>
            <a:pPr algn="l" defTabSz="1218987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4400" b="1" i="0" dirty="0" smtClean="0">
                <a:solidFill>
                  <a:schemeClr val="tx1"/>
                </a:solidFill>
                <a:latin typeface="Calibri"/>
              </a:rPr>
              <a:t>Inhaltsverzeichnis</a:t>
            </a:r>
            <a:endParaRPr lang="de-DE" sz="4400" b="1" dirty="0"/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>
          <a:xfrm>
            <a:off x="1231561" y="1988840"/>
            <a:ext cx="10360501" cy="4248472"/>
          </a:xfrm>
        </p:spPr>
        <p:txBody>
          <a:bodyPr/>
          <a:lstStyle/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Calibri"/>
              </a:rPr>
              <a:t>Was ist HTML?</a:t>
            </a:r>
          </a:p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e-DE" sz="2800" b="0" i="0" dirty="0" smtClean="0">
                <a:solidFill>
                  <a:schemeClr val="tx1"/>
                </a:solidFill>
                <a:latin typeface="Calibri"/>
              </a:rPr>
              <a:t>Welche Versionen sind bereits erschienen?</a:t>
            </a:r>
          </a:p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Calibri"/>
              </a:rPr>
              <a:t>Das </a:t>
            </a:r>
            <a:r>
              <a:rPr lang="de-CH" dirty="0" smtClean="0">
                <a:latin typeface="Calibri"/>
              </a:rPr>
              <a:t>Grundgerüst</a:t>
            </a:r>
            <a:r>
              <a:rPr lang="de-DE" dirty="0" smtClean="0">
                <a:latin typeface="Calibri"/>
              </a:rPr>
              <a:t> </a:t>
            </a:r>
          </a:p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Calibri"/>
              </a:rPr>
              <a:t>Erweiterter Grundaufbau </a:t>
            </a:r>
          </a:p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Calibri"/>
              </a:rPr>
              <a:t>Der Inhalt</a:t>
            </a:r>
          </a:p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Calibri"/>
              </a:rPr>
              <a:t>Tabellen</a:t>
            </a:r>
          </a:p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e-DE" dirty="0" smtClean="0">
                <a:latin typeface="Calibri"/>
              </a:rPr>
              <a:t>Beispielseite mit und ohne CSS</a:t>
            </a:r>
          </a:p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endParaRPr lang="de-DE" dirty="0" smtClean="0">
              <a:latin typeface="Calibri"/>
            </a:endParaRPr>
          </a:p>
          <a:p>
            <a:pPr marL="304770" indent="-304770" algn="l" defTabSz="1218987"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endParaRPr lang="de-DE" sz="2800" b="0" i="0" dirty="0" smtClean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269876" y="476672"/>
            <a:ext cx="10360501" cy="706091"/>
          </a:xfrm>
        </p:spPr>
        <p:txBody>
          <a:bodyPr>
            <a:noAutofit/>
          </a:bodyPr>
          <a:lstStyle/>
          <a:p>
            <a:pPr algn="l" defTabSz="1218987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4400" b="1" dirty="0" smtClean="0"/>
              <a:t>Was ist HTML?</a:t>
            </a:r>
            <a:endParaRPr lang="de-DE" sz="44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269876" y="1772816"/>
            <a:ext cx="10360501" cy="4967317"/>
          </a:xfrm>
        </p:spPr>
        <p:txBody>
          <a:bodyPr/>
          <a:lstStyle/>
          <a:p>
            <a:r>
              <a:rPr lang="de-CH" sz="3200" b="1" dirty="0" err="1" smtClean="0">
                <a:solidFill>
                  <a:srgbClr val="FFFF00"/>
                </a:solidFill>
              </a:rPr>
              <a:t>H</a:t>
            </a:r>
            <a:r>
              <a:rPr lang="de-CH" sz="3200" b="1" dirty="0" err="1" smtClean="0"/>
              <a:t>yper</a:t>
            </a:r>
            <a:r>
              <a:rPr lang="de-CH" sz="3200" b="1" dirty="0" smtClean="0"/>
              <a:t> </a:t>
            </a:r>
            <a:r>
              <a:rPr lang="de-CH" sz="3200" b="1" dirty="0" smtClean="0">
                <a:solidFill>
                  <a:srgbClr val="FFFF00"/>
                </a:solidFill>
              </a:rPr>
              <a:t>T</a:t>
            </a:r>
            <a:r>
              <a:rPr lang="de-CH" sz="3200" b="1" dirty="0" smtClean="0"/>
              <a:t>ext </a:t>
            </a:r>
            <a:r>
              <a:rPr lang="de-CH" sz="3200" b="1" dirty="0" smtClean="0">
                <a:solidFill>
                  <a:srgbClr val="FFFF00"/>
                </a:solidFill>
              </a:rPr>
              <a:t>M</a:t>
            </a:r>
            <a:r>
              <a:rPr lang="de-CH" sz="3200" b="1" dirty="0" smtClean="0"/>
              <a:t>arkup </a:t>
            </a:r>
            <a:r>
              <a:rPr lang="de-CH" sz="3200" b="1" dirty="0" smtClean="0">
                <a:solidFill>
                  <a:srgbClr val="FFFF00"/>
                </a:solidFill>
              </a:rPr>
              <a:t>L</a:t>
            </a:r>
            <a:r>
              <a:rPr lang="de-CH" sz="3200" b="1" dirty="0" smtClean="0"/>
              <a:t>anguage</a:t>
            </a:r>
          </a:p>
          <a:p>
            <a:pPr marL="0" indent="0">
              <a:buNone/>
            </a:pPr>
            <a:r>
              <a:rPr lang="de-CH" dirty="0" smtClean="0"/>
              <a:t>    </a:t>
            </a:r>
            <a:r>
              <a:rPr lang="de-CH" i="1" dirty="0" smtClean="0"/>
              <a:t>Zu Deutsch </a:t>
            </a:r>
            <a:r>
              <a:rPr lang="de-CH" b="1" i="1" dirty="0" smtClean="0"/>
              <a:t>Hypertext-Auszeichnungssprache</a:t>
            </a:r>
          </a:p>
          <a:p>
            <a:pPr marL="0" indent="0">
              <a:buNone/>
            </a:pPr>
            <a:r>
              <a:rPr lang="de-CH" dirty="0" smtClean="0"/>
              <a:t>    </a:t>
            </a:r>
            <a:r>
              <a:rPr lang="de-CH" b="1" i="1" dirty="0" smtClean="0"/>
              <a:t>Hypertext</a:t>
            </a:r>
            <a:r>
              <a:rPr lang="de-CH" i="1" dirty="0" smtClean="0"/>
              <a:t> = nicht lineare Struktur </a:t>
            </a:r>
          </a:p>
          <a:p>
            <a:pPr marL="0" indent="0">
              <a:buNone/>
            </a:pPr>
            <a:r>
              <a:rPr lang="de-CH" i="1" dirty="0" smtClean="0"/>
              <a:t>    </a:t>
            </a:r>
            <a:r>
              <a:rPr lang="de-CH" b="1" i="1" dirty="0" smtClean="0"/>
              <a:t>Auszeichnungssprache</a:t>
            </a:r>
            <a:r>
              <a:rPr lang="de-CH" i="1" dirty="0" smtClean="0"/>
              <a:t>= nicht natürliche Sprache; </a:t>
            </a:r>
          </a:p>
          <a:p>
            <a:pPr marL="0" indent="0">
              <a:buNone/>
            </a:pPr>
            <a:r>
              <a:rPr lang="de-CH" i="1" dirty="0"/>
              <a:t> </a:t>
            </a:r>
            <a:r>
              <a:rPr lang="de-CH" i="1" dirty="0" smtClean="0"/>
              <a:t>   Beschreibung eines Textes</a:t>
            </a:r>
          </a:p>
          <a:p>
            <a:r>
              <a:rPr lang="de-CH" dirty="0" smtClean="0"/>
              <a:t>Grundlage für das </a:t>
            </a:r>
            <a:r>
              <a:rPr lang="de-CH" dirty="0" err="1" smtClean="0"/>
              <a:t>world</a:t>
            </a:r>
            <a:r>
              <a:rPr lang="de-CH" dirty="0" smtClean="0"/>
              <a:t> </a:t>
            </a:r>
            <a:r>
              <a:rPr lang="de-CH" dirty="0" err="1" smtClean="0"/>
              <a:t>wide</a:t>
            </a:r>
            <a:r>
              <a:rPr lang="de-CH" dirty="0" smtClean="0"/>
              <a:t> web</a:t>
            </a:r>
          </a:p>
          <a:p>
            <a:r>
              <a:rPr lang="de-CH" dirty="0" smtClean="0"/>
              <a:t>Plattformübergreifend</a:t>
            </a:r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3076" y="620688"/>
            <a:ext cx="10360501" cy="778099"/>
          </a:xfrm>
        </p:spPr>
        <p:txBody>
          <a:bodyPr>
            <a:normAutofit/>
          </a:bodyPr>
          <a:lstStyle/>
          <a:p>
            <a:pPr algn="l" defTabSz="1218987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4400" b="1" i="0" dirty="0" smtClean="0">
                <a:solidFill>
                  <a:schemeClr val="tx1"/>
                </a:solidFill>
                <a:latin typeface="Calibri"/>
              </a:rPr>
              <a:t>HTML-Versionen</a:t>
            </a:r>
            <a:endParaRPr lang="de-DE" sz="4400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333076" y="1988840"/>
            <a:ext cx="10132113" cy="3751312"/>
          </a:xfrm>
        </p:spPr>
        <p:txBody>
          <a:bodyPr>
            <a:normAutofit/>
          </a:bodyPr>
          <a:lstStyle/>
          <a:p>
            <a:r>
              <a:rPr lang="de-CH" b="1" dirty="0" smtClean="0"/>
              <a:t>HTML          </a:t>
            </a:r>
            <a:r>
              <a:rPr lang="de-CH" sz="2200" dirty="0" smtClean="0"/>
              <a:t>  seit 1992</a:t>
            </a:r>
          </a:p>
          <a:p>
            <a:r>
              <a:rPr lang="de-CH" b="1" dirty="0" smtClean="0"/>
              <a:t>HTML 2.0     </a:t>
            </a:r>
            <a:r>
              <a:rPr lang="de-CH" sz="2200" dirty="0" err="1" smtClean="0"/>
              <a:t>u.a</a:t>
            </a:r>
            <a:r>
              <a:rPr lang="de-CH" sz="2200" dirty="0" smtClean="0"/>
              <a:t> Formulartechnik</a:t>
            </a:r>
            <a:endParaRPr lang="de-CH" b="1" dirty="0" smtClean="0"/>
          </a:p>
          <a:p>
            <a:r>
              <a:rPr lang="de-CH" b="1" dirty="0" smtClean="0"/>
              <a:t>HTML 3.2     </a:t>
            </a:r>
            <a:r>
              <a:rPr lang="de-CH" sz="2200" dirty="0" smtClean="0"/>
              <a:t>Tabellen und Bilder</a:t>
            </a:r>
            <a:endParaRPr lang="de-CH" b="1" dirty="0" smtClean="0"/>
          </a:p>
          <a:p>
            <a:r>
              <a:rPr lang="de-CH" b="1" dirty="0" smtClean="0"/>
              <a:t>HTML 4.0     </a:t>
            </a:r>
            <a:r>
              <a:rPr lang="de-CH" sz="2200" dirty="0" smtClean="0"/>
              <a:t>Design</a:t>
            </a:r>
            <a:endParaRPr lang="de-CH" b="1" dirty="0" smtClean="0"/>
          </a:p>
          <a:p>
            <a:r>
              <a:rPr lang="de-CH" b="1" dirty="0" smtClean="0"/>
              <a:t>HTML 4.01   </a:t>
            </a:r>
            <a:r>
              <a:rPr lang="de-CH" sz="2200" dirty="0" smtClean="0"/>
              <a:t>Viele kleine Korrekturen</a:t>
            </a:r>
          </a:p>
          <a:p>
            <a:r>
              <a:rPr lang="de-CH" b="1" dirty="0" smtClean="0"/>
              <a:t>HTML 5         </a:t>
            </a:r>
            <a:r>
              <a:rPr lang="de-CH" sz="2200" dirty="0" smtClean="0"/>
              <a:t>aktuellste Version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5860" y="548680"/>
            <a:ext cx="10360501" cy="778099"/>
          </a:xfrm>
        </p:spPr>
        <p:txBody>
          <a:bodyPr>
            <a:normAutofit/>
          </a:bodyPr>
          <a:lstStyle/>
          <a:p>
            <a:r>
              <a:rPr lang="de-CH" sz="4400" b="1" dirty="0" smtClean="0"/>
              <a:t>Das Grundgerüst</a:t>
            </a:r>
            <a:endParaRPr lang="de-CH" sz="44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25860" y="1844824"/>
            <a:ext cx="10360501" cy="4759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  &lt;</a:t>
            </a:r>
            <a:r>
              <a:rPr lang="en-US" dirty="0"/>
              <a:t>head&gt;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/>
              <a:t>&lt;title</a:t>
            </a:r>
            <a:r>
              <a:rPr lang="en-US" dirty="0" smtClean="0"/>
              <a:t>&gt; </a:t>
            </a:r>
            <a:r>
              <a:rPr lang="en-US" dirty="0" err="1" smtClean="0"/>
              <a:t>Titel</a:t>
            </a:r>
            <a:r>
              <a:rPr lang="en-US" dirty="0" smtClean="0"/>
              <a:t> der </a:t>
            </a:r>
            <a:r>
              <a:rPr lang="en-US" dirty="0" err="1" smtClean="0"/>
              <a:t>Webseite</a:t>
            </a:r>
            <a:r>
              <a:rPr lang="en-US" dirty="0" smtClean="0"/>
              <a:t> </a:t>
            </a:r>
            <a:r>
              <a:rPr lang="en-US" dirty="0"/>
              <a:t>&lt;/title&gt;</a:t>
            </a:r>
          </a:p>
          <a:p>
            <a:pPr marL="0" indent="0">
              <a:buNone/>
            </a:pPr>
            <a:r>
              <a:rPr lang="en-US" dirty="0" smtClean="0"/>
              <a:t>  &lt;/</a:t>
            </a:r>
            <a:r>
              <a:rPr lang="en-US" dirty="0"/>
              <a:t>head&gt;</a:t>
            </a:r>
          </a:p>
          <a:p>
            <a:pPr marL="0" indent="0">
              <a:buNone/>
            </a:pPr>
            <a:r>
              <a:rPr lang="en-US" dirty="0" smtClean="0"/>
              <a:t>  &lt;</a:t>
            </a:r>
            <a:r>
              <a:rPr lang="en-US" dirty="0"/>
              <a:t>body&gt;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&lt;</a:t>
            </a:r>
            <a:r>
              <a:rPr lang="en-US" dirty="0"/>
              <a:t>p</a:t>
            </a:r>
            <a:r>
              <a:rPr lang="en-US" dirty="0" smtClean="0"/>
              <a:t>&gt; </a:t>
            </a:r>
            <a:r>
              <a:rPr lang="en-US" dirty="0" err="1" smtClean="0"/>
              <a:t>Inhalt</a:t>
            </a:r>
            <a:r>
              <a:rPr lang="en-US" dirty="0" smtClean="0"/>
              <a:t> der </a:t>
            </a:r>
            <a:r>
              <a:rPr lang="en-US" dirty="0" err="1" smtClean="0"/>
              <a:t>Webseite</a:t>
            </a:r>
            <a:r>
              <a:rPr lang="en-US" dirty="0" smtClean="0"/>
              <a:t> </a:t>
            </a:r>
            <a:r>
              <a:rPr lang="en-US" dirty="0"/>
              <a:t>&lt;/p</a:t>
            </a:r>
            <a:r>
              <a:rPr lang="en-US" dirty="0" smtClean="0"/>
              <a:t>&gt;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&lt;/</a:t>
            </a:r>
            <a:r>
              <a:rPr lang="en-US" dirty="0"/>
              <a:t>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5143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3" y="404664"/>
            <a:ext cx="10360501" cy="792088"/>
          </a:xfrm>
        </p:spPr>
        <p:txBody>
          <a:bodyPr>
            <a:normAutofit/>
          </a:bodyPr>
          <a:lstStyle/>
          <a:p>
            <a:r>
              <a:rPr lang="de-CH" sz="4400" b="1" dirty="0" smtClean="0"/>
              <a:t>Erweiterter Grundaufbau	</a:t>
            </a:r>
            <a:endParaRPr lang="de-CH" sz="44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8882" y="1772816"/>
            <a:ext cx="10360501" cy="3744416"/>
          </a:xfrm>
        </p:spPr>
        <p:txBody>
          <a:bodyPr/>
          <a:lstStyle/>
          <a:p>
            <a:r>
              <a:rPr lang="de-CH" b="1" dirty="0" smtClean="0"/>
              <a:t>&lt;</a:t>
            </a:r>
            <a:r>
              <a:rPr lang="de-CH" b="1" dirty="0" err="1" smtClean="0"/>
              <a:t>header</a:t>
            </a:r>
            <a:r>
              <a:rPr lang="de-CH" b="1" dirty="0" smtClean="0"/>
              <a:t>&gt;    </a:t>
            </a:r>
            <a:r>
              <a:rPr lang="de-CH" dirty="0" smtClean="0"/>
              <a:t>Bereich für Kopf</a:t>
            </a:r>
          </a:p>
          <a:p>
            <a:r>
              <a:rPr lang="de-CH" b="1" dirty="0" smtClean="0"/>
              <a:t>&lt;</a:t>
            </a:r>
            <a:r>
              <a:rPr lang="de-CH" b="1" dirty="0" err="1" smtClean="0"/>
              <a:t>nav</a:t>
            </a:r>
            <a:r>
              <a:rPr lang="de-CH" b="1" dirty="0" smtClean="0"/>
              <a:t>&gt;           </a:t>
            </a:r>
            <a:r>
              <a:rPr lang="de-CH" dirty="0" smtClean="0"/>
              <a:t>Bereich für Navigation</a:t>
            </a:r>
          </a:p>
          <a:p>
            <a:r>
              <a:rPr lang="de-CH" b="1" dirty="0" smtClean="0"/>
              <a:t>&lt;</a:t>
            </a:r>
            <a:r>
              <a:rPr lang="de-CH" b="1" dirty="0" err="1" smtClean="0"/>
              <a:t>section</a:t>
            </a:r>
            <a:r>
              <a:rPr lang="de-CH" b="1" dirty="0" smtClean="0"/>
              <a:t>&gt;    </a:t>
            </a:r>
            <a:r>
              <a:rPr lang="de-CH" dirty="0" smtClean="0"/>
              <a:t>Gruppiert Elemente</a:t>
            </a:r>
          </a:p>
          <a:p>
            <a:r>
              <a:rPr lang="de-CH" b="1" dirty="0" smtClean="0"/>
              <a:t>&lt;</a:t>
            </a:r>
            <a:r>
              <a:rPr lang="de-CH" b="1" dirty="0" err="1" smtClean="0"/>
              <a:t>article</a:t>
            </a:r>
            <a:r>
              <a:rPr lang="de-CH" b="1" dirty="0" smtClean="0"/>
              <a:t>&gt;      </a:t>
            </a:r>
            <a:r>
              <a:rPr lang="de-CH" dirty="0" smtClean="0"/>
              <a:t>Bereich für Inhalt</a:t>
            </a:r>
          </a:p>
          <a:p>
            <a:r>
              <a:rPr lang="de-CH" b="1" dirty="0" smtClean="0"/>
              <a:t>&lt;</a:t>
            </a:r>
            <a:r>
              <a:rPr lang="de-CH" b="1" dirty="0" err="1" smtClean="0"/>
              <a:t>aside</a:t>
            </a:r>
            <a:r>
              <a:rPr lang="de-CH" b="1" dirty="0" smtClean="0"/>
              <a:t>&gt;        </a:t>
            </a:r>
            <a:r>
              <a:rPr lang="de-CH" dirty="0" smtClean="0"/>
              <a:t>Bereich für Zusatzinfos</a:t>
            </a:r>
          </a:p>
          <a:p>
            <a:r>
              <a:rPr lang="de-CH" b="1" dirty="0" smtClean="0"/>
              <a:t>&lt;</a:t>
            </a:r>
            <a:r>
              <a:rPr lang="de-CH" b="1" dirty="0" err="1" smtClean="0"/>
              <a:t>footer</a:t>
            </a:r>
            <a:r>
              <a:rPr lang="de-CH" b="1" dirty="0" smtClean="0"/>
              <a:t>&gt;      </a:t>
            </a:r>
            <a:r>
              <a:rPr lang="de-CH" dirty="0" smtClean="0"/>
              <a:t>Bereich für Fuss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35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850107"/>
          </a:xfrm>
        </p:spPr>
        <p:txBody>
          <a:bodyPr>
            <a:normAutofit/>
          </a:bodyPr>
          <a:lstStyle/>
          <a:p>
            <a:r>
              <a:rPr lang="de-CH" sz="4400" b="1" dirty="0" smtClean="0"/>
              <a:t>Der Inhalt</a:t>
            </a:r>
            <a:endParaRPr lang="de-CH" sz="44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7809" y="1700808"/>
            <a:ext cx="10360501" cy="4248472"/>
          </a:xfrm>
        </p:spPr>
        <p:txBody>
          <a:bodyPr/>
          <a:lstStyle/>
          <a:p>
            <a:r>
              <a:rPr lang="de-CH" b="1" dirty="0" smtClean="0"/>
              <a:t>&lt;h</a:t>
            </a:r>
            <a:r>
              <a:rPr lang="de-CH" b="1" dirty="0"/>
              <a:t>1</a:t>
            </a:r>
            <a:r>
              <a:rPr lang="de-CH" b="1" dirty="0" smtClean="0"/>
              <a:t>&gt; bis &lt;h6&gt;    	</a:t>
            </a:r>
            <a:r>
              <a:rPr lang="de-CH" dirty="0" smtClean="0"/>
              <a:t>Hauptüberschrift</a:t>
            </a:r>
          </a:p>
          <a:p>
            <a:r>
              <a:rPr lang="de-CH" b="1" dirty="0" smtClean="0"/>
              <a:t>&lt;p&gt;                      	</a:t>
            </a:r>
            <a:r>
              <a:rPr lang="de-CH" dirty="0" smtClean="0"/>
              <a:t>Paragraph</a:t>
            </a:r>
          </a:p>
          <a:p>
            <a:r>
              <a:rPr lang="de-CH" b="1" dirty="0" smtClean="0"/>
              <a:t>&lt;</a:t>
            </a:r>
            <a:r>
              <a:rPr lang="de-CH" b="1" dirty="0" err="1" smtClean="0"/>
              <a:t>br</a:t>
            </a:r>
            <a:r>
              <a:rPr lang="de-CH" b="1" dirty="0" smtClean="0"/>
              <a:t> /&gt;                  	</a:t>
            </a:r>
            <a:r>
              <a:rPr lang="de-CH" dirty="0" smtClean="0"/>
              <a:t>Erzwungener Zeilenumbruch</a:t>
            </a:r>
          </a:p>
          <a:p>
            <a:r>
              <a:rPr lang="de-CH" b="1" dirty="0" smtClean="0"/>
              <a:t>&lt;b&gt;                      	</a:t>
            </a:r>
            <a:r>
              <a:rPr lang="de-CH" dirty="0" smtClean="0"/>
              <a:t>Fett</a:t>
            </a:r>
          </a:p>
          <a:p>
            <a:r>
              <a:rPr lang="de-CH" b="1" dirty="0" smtClean="0"/>
              <a:t>&lt;i&gt;                        	</a:t>
            </a:r>
            <a:r>
              <a:rPr lang="de-CH" dirty="0" smtClean="0"/>
              <a:t>Kursiv</a:t>
            </a:r>
          </a:p>
          <a:p>
            <a:r>
              <a:rPr lang="de-CH" b="1" dirty="0" smtClean="0"/>
              <a:t>&lt;u&gt;                              	</a:t>
            </a:r>
            <a:r>
              <a:rPr lang="de-CH" dirty="0" smtClean="0"/>
              <a:t>Unterstrichener Text</a:t>
            </a:r>
          </a:p>
          <a:p>
            <a:r>
              <a:rPr lang="de-CH" b="1" dirty="0" smtClean="0"/>
              <a:t>&lt;</a:t>
            </a:r>
            <a:r>
              <a:rPr lang="de-CH" b="1" dirty="0" err="1" smtClean="0"/>
              <a:t>img</a:t>
            </a:r>
            <a:r>
              <a:rPr lang="de-CH" b="1" dirty="0" smtClean="0"/>
              <a:t> </a:t>
            </a:r>
            <a:r>
              <a:rPr lang="de-CH" b="1" dirty="0" err="1" smtClean="0"/>
              <a:t>src</a:t>
            </a:r>
            <a:r>
              <a:rPr lang="de-CH" b="1" dirty="0" smtClean="0"/>
              <a:t>=</a:t>
            </a:r>
            <a:r>
              <a:rPr lang="de-CH" b="1" dirty="0"/>
              <a:t>"</a:t>
            </a:r>
            <a:r>
              <a:rPr lang="de-CH" b="1" dirty="0" smtClean="0"/>
              <a:t>bild.jpg"</a:t>
            </a:r>
            <a:r>
              <a:rPr lang="de-CH" b="1" dirty="0" smtClean="0"/>
              <a:t>&gt; </a:t>
            </a:r>
            <a:r>
              <a:rPr lang="de-CH" dirty="0" smtClean="0"/>
              <a:t>	</a:t>
            </a:r>
            <a:r>
              <a:rPr lang="de-CH" dirty="0" smtClean="0"/>
              <a:t>Bild </a:t>
            </a:r>
            <a:r>
              <a:rPr lang="de-CH" dirty="0" smtClean="0"/>
              <a:t>einfügen</a:t>
            </a: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20" y="1700808"/>
            <a:ext cx="98041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2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186" y="260648"/>
            <a:ext cx="10360501" cy="864096"/>
          </a:xfrm>
        </p:spPr>
        <p:txBody>
          <a:bodyPr>
            <a:normAutofit/>
          </a:bodyPr>
          <a:lstStyle/>
          <a:p>
            <a:r>
              <a:rPr lang="de-CH" sz="4400" b="1" dirty="0" smtClean="0"/>
              <a:t>Tabellen</a:t>
            </a:r>
            <a:endParaRPr lang="de-CH" sz="44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1185" y="1628800"/>
            <a:ext cx="10360501" cy="4903440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&lt;</a:t>
            </a:r>
            <a:r>
              <a:rPr lang="de-CH" dirty="0" err="1" smtClean="0"/>
              <a:t>table</a:t>
            </a:r>
            <a:r>
              <a:rPr lang="de-CH" dirty="0" smtClean="0"/>
              <a:t>&gt;</a:t>
            </a:r>
          </a:p>
          <a:p>
            <a:pPr marL="0" indent="0">
              <a:buNone/>
            </a:pPr>
            <a:r>
              <a:rPr lang="de-CH" dirty="0" smtClean="0"/>
              <a:t>    &lt;</a:t>
            </a:r>
            <a:r>
              <a:rPr lang="de-CH" dirty="0" err="1" smtClean="0"/>
              <a:t>tr</a:t>
            </a:r>
            <a:r>
              <a:rPr lang="de-CH" dirty="0" smtClean="0"/>
              <a:t>&gt;</a:t>
            </a:r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    &lt;</a:t>
            </a:r>
            <a:r>
              <a:rPr lang="de-CH" dirty="0" err="1" smtClean="0"/>
              <a:t>td</a:t>
            </a:r>
            <a:r>
              <a:rPr lang="de-CH" dirty="0" smtClean="0"/>
              <a:t>&gt;</a:t>
            </a:r>
            <a:r>
              <a:rPr lang="de-CH" dirty="0" err="1" smtClean="0"/>
              <a:t>zeile</a:t>
            </a:r>
            <a:r>
              <a:rPr lang="de-CH" dirty="0" smtClean="0"/>
              <a:t> 1&lt;/</a:t>
            </a:r>
            <a:r>
              <a:rPr lang="de-CH" dirty="0" err="1" smtClean="0"/>
              <a:t>td</a:t>
            </a:r>
            <a:r>
              <a:rPr lang="de-CH" dirty="0" smtClean="0"/>
              <a:t>&gt;				</a:t>
            </a:r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&lt;/</a:t>
            </a:r>
            <a:r>
              <a:rPr lang="de-CH" dirty="0" err="1" smtClean="0"/>
              <a:t>tr</a:t>
            </a:r>
            <a:r>
              <a:rPr lang="de-CH" dirty="0" smtClean="0"/>
              <a:t>&gt;</a:t>
            </a:r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&lt;</a:t>
            </a:r>
            <a:r>
              <a:rPr lang="de-CH" dirty="0" err="1" smtClean="0"/>
              <a:t>tr</a:t>
            </a:r>
            <a:r>
              <a:rPr lang="de-CH" dirty="0" smtClean="0"/>
              <a:t>&gt;</a:t>
            </a:r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     &lt;</a:t>
            </a:r>
            <a:r>
              <a:rPr lang="de-CH" dirty="0" err="1" smtClean="0"/>
              <a:t>td</a:t>
            </a:r>
            <a:r>
              <a:rPr lang="de-CH" dirty="0" smtClean="0"/>
              <a:t>&gt;</a:t>
            </a:r>
            <a:r>
              <a:rPr lang="de-CH" dirty="0" err="1" smtClean="0"/>
              <a:t>zeile</a:t>
            </a:r>
            <a:r>
              <a:rPr lang="de-CH" dirty="0" smtClean="0"/>
              <a:t> 2&lt;/</a:t>
            </a:r>
            <a:r>
              <a:rPr lang="de-CH" dirty="0" err="1" smtClean="0"/>
              <a:t>td</a:t>
            </a:r>
            <a:r>
              <a:rPr lang="de-CH" dirty="0" smtClean="0"/>
              <a:t>&gt;</a:t>
            </a:r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&lt;/</a:t>
            </a:r>
            <a:r>
              <a:rPr lang="de-CH" dirty="0" err="1" smtClean="0"/>
              <a:t>tr</a:t>
            </a:r>
            <a:r>
              <a:rPr lang="de-CH" dirty="0" smtClean="0"/>
              <a:t>&gt;</a:t>
            </a:r>
          </a:p>
          <a:p>
            <a:pPr marL="0" indent="0">
              <a:buNone/>
            </a:pPr>
            <a:r>
              <a:rPr lang="de-CH" dirty="0" smtClean="0"/>
              <a:t>&lt;/</a:t>
            </a:r>
            <a:r>
              <a:rPr lang="de-CH" dirty="0" err="1" smtClean="0"/>
              <a:t>table</a:t>
            </a:r>
            <a:r>
              <a:rPr lang="de-CH" dirty="0" smtClean="0"/>
              <a:t>&gt;</a:t>
            </a: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" t="7895" r="23430" b="18421"/>
          <a:stretch/>
        </p:blipFill>
        <p:spPr>
          <a:xfrm>
            <a:off x="8398668" y="2348880"/>
            <a:ext cx="2088232" cy="201622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420" y="1844824"/>
            <a:ext cx="506969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91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490" y="548680"/>
            <a:ext cx="10360501" cy="720080"/>
          </a:xfrm>
        </p:spPr>
        <p:txBody>
          <a:bodyPr>
            <a:noAutofit/>
          </a:bodyPr>
          <a:lstStyle/>
          <a:p>
            <a:r>
              <a:rPr lang="de-CH" sz="4400" b="1" dirty="0" smtClean="0"/>
              <a:t>Beispielseite mit und ohne CSS</a:t>
            </a:r>
            <a:endParaRPr lang="de-CH" sz="44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25792" y="1844824"/>
            <a:ext cx="10011896" cy="4465320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Beispiel im Browser 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3734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416271-9DCF-4A61-ADD2-B684F8737A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 Drei Stromleitungen (Breitbild)</Template>
  <TotalTime>0</TotalTime>
  <Words>208</Words>
  <Application>Microsoft Office PowerPoint</Application>
  <PresentationFormat>Benutzerdefiniert</PresentationFormat>
  <Paragraphs>61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Tech_16x9</vt:lpstr>
      <vt:lpstr>HTML</vt:lpstr>
      <vt:lpstr>Inhaltsverzeichnis</vt:lpstr>
      <vt:lpstr>Was ist HTML?</vt:lpstr>
      <vt:lpstr>HTML-Versionen</vt:lpstr>
      <vt:lpstr>Das Grundgerüst</vt:lpstr>
      <vt:lpstr>Erweiterter Grundaufbau </vt:lpstr>
      <vt:lpstr>Der Inhalt</vt:lpstr>
      <vt:lpstr>Tabellen</vt:lpstr>
      <vt:lpstr>Beispielseite mit und ohne CSS</vt:lpstr>
      <vt:lpstr>Vielen Dank für eure Aufmerksamkeit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2013-08-16T07:09:05Z</dcterms:created>
  <dcterms:modified xsi:type="dcterms:W3CDTF">2013-08-29T09:14:40Z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