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98" r:id="rId3"/>
    <p:sldId id="299" r:id="rId4"/>
    <p:sldId id="300" r:id="rId5"/>
    <p:sldId id="301" r:id="rId6"/>
    <p:sldId id="302" r:id="rId7"/>
    <p:sldId id="303" r:id="rId8"/>
    <p:sldId id="304" r:id="rId9"/>
    <p:sldId id="271" r:id="rId10"/>
    <p:sldId id="272" r:id="rId11"/>
    <p:sldId id="257" r:id="rId12"/>
    <p:sldId id="259" r:id="rId13"/>
    <p:sldId id="260" r:id="rId14"/>
    <p:sldId id="261" r:id="rId15"/>
    <p:sldId id="262" r:id="rId16"/>
    <p:sldId id="263" r:id="rId17"/>
    <p:sldId id="264" r:id="rId18"/>
    <p:sldId id="265" r:id="rId19"/>
    <p:sldId id="266" r:id="rId20"/>
    <p:sldId id="267" r:id="rId21"/>
    <p:sldId id="286" r:id="rId22"/>
    <p:sldId id="269" r:id="rId23"/>
    <p:sldId id="270" r:id="rId24"/>
    <p:sldId id="287" r:id="rId25"/>
    <p:sldId id="288" r:id="rId26"/>
    <p:sldId id="289" r:id="rId27"/>
    <p:sldId id="290" r:id="rId28"/>
    <p:sldId id="291" r:id="rId29"/>
    <p:sldId id="292" r:id="rId30"/>
    <p:sldId id="293" r:id="rId31"/>
    <p:sldId id="294" r:id="rId32"/>
    <p:sldId id="295" r:id="rId33"/>
    <p:sldId id="296" r:id="rId34"/>
    <p:sldId id="297" r:id="rId35"/>
    <p:sldId id="305"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o" initials="S" lastIdx="1" clrIdx="0">
    <p:extLst>
      <p:ext uri="{19B8F6BF-5375-455C-9EA6-DF929625EA0E}">
        <p15:presenceInfo xmlns:p15="http://schemas.microsoft.com/office/powerpoint/2012/main" userId="Sandr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C73F2B82-9702-4F70-8F72-DFFF91BBAB6E}" type="datetimeFigureOut">
              <a:rPr lang="de-CH" smtClean="0"/>
              <a:t>20.08.2014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540598867"/>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73F2B82-9702-4F70-8F72-DFFF91BBAB6E}" type="datetimeFigureOut">
              <a:rPr lang="de-CH" smtClean="0"/>
              <a:t>20.08.2014</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881338483"/>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73F2B82-9702-4F70-8F72-DFFF91BBAB6E}" type="datetimeFigureOut">
              <a:rPr lang="de-CH" smtClean="0"/>
              <a:t>20.08.2014</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4115382207"/>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73F2B82-9702-4F70-8F72-DFFF91BBAB6E}" type="datetimeFigureOut">
              <a:rPr lang="de-CH" smtClean="0"/>
              <a:t>20.08.2014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525763329"/>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73F2B82-9702-4F70-8F72-DFFF91BBAB6E}" type="datetimeFigureOut">
              <a:rPr lang="de-CH" smtClean="0"/>
              <a:t>20.08.2014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229351852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p:txBody>
          <a:bodyPr/>
          <a:lstStyle/>
          <a:p>
            <a:fld id="{C73F2B82-9702-4F70-8F72-DFFF91BBAB6E}" type="datetimeFigureOut">
              <a:rPr lang="de-CH" smtClean="0"/>
              <a:t>20.08.2014</a:t>
            </a:fld>
            <a:endParaRPr lang="de-CH"/>
          </a:p>
        </p:txBody>
      </p:sp>
      <p:sp>
        <p:nvSpPr>
          <p:cNvPr id="9" name="Footer Placeholder 8"/>
          <p:cNvSpPr>
            <a:spLocks noGrp="1"/>
          </p:cNvSpPr>
          <p:nvPr>
            <p:ph type="ftr" sz="quarter" idx="11"/>
          </p:nvPr>
        </p:nvSpPr>
        <p:spPr/>
        <p:txBody>
          <a:bodyPr/>
          <a:lstStyle/>
          <a:p>
            <a:endParaRPr lang="de-CH"/>
          </a:p>
        </p:txBody>
      </p:sp>
      <p:sp>
        <p:nvSpPr>
          <p:cNvPr id="10" name="Slide Number Placeholder 9"/>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491891774"/>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Date Placeholder 1"/>
          <p:cNvSpPr>
            <a:spLocks noGrp="1"/>
          </p:cNvSpPr>
          <p:nvPr>
            <p:ph type="dt" sz="half" idx="10"/>
          </p:nvPr>
        </p:nvSpPr>
        <p:spPr/>
        <p:txBody>
          <a:bodyPr/>
          <a:lstStyle/>
          <a:p>
            <a:fld id="{C73F2B82-9702-4F70-8F72-DFFF91BBAB6E}" type="datetimeFigureOut">
              <a:rPr lang="de-CH" smtClean="0"/>
              <a:t>20.08.2014</a:t>
            </a:fld>
            <a:endParaRPr lang="de-CH"/>
          </a:p>
        </p:txBody>
      </p:sp>
      <p:sp>
        <p:nvSpPr>
          <p:cNvPr id="11" name="Footer Placeholder 10"/>
          <p:cNvSpPr>
            <a:spLocks noGrp="1"/>
          </p:cNvSpPr>
          <p:nvPr>
            <p:ph type="ftr" sz="quarter" idx="11"/>
          </p:nvPr>
        </p:nvSpPr>
        <p:spPr/>
        <p:txBody>
          <a:bodyPr/>
          <a:lstStyle/>
          <a:p>
            <a:endParaRPr lang="de-CH"/>
          </a:p>
        </p:txBody>
      </p:sp>
      <p:sp>
        <p:nvSpPr>
          <p:cNvPr id="12" name="Slide Number Placeholder 11"/>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82503088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2" name="Date Placeholder 1"/>
          <p:cNvSpPr>
            <a:spLocks noGrp="1"/>
          </p:cNvSpPr>
          <p:nvPr>
            <p:ph type="dt" sz="half" idx="10"/>
          </p:nvPr>
        </p:nvSpPr>
        <p:spPr/>
        <p:txBody>
          <a:bodyPr/>
          <a:lstStyle/>
          <a:p>
            <a:fld id="{C73F2B82-9702-4F70-8F72-DFFF91BBAB6E}" type="datetimeFigureOut">
              <a:rPr lang="de-CH" smtClean="0"/>
              <a:t>20.08.2014</a:t>
            </a:fld>
            <a:endParaRPr lang="de-CH"/>
          </a:p>
        </p:txBody>
      </p:sp>
      <p:sp>
        <p:nvSpPr>
          <p:cNvPr id="7" name="Footer Placeholder 6"/>
          <p:cNvSpPr>
            <a:spLocks noGrp="1"/>
          </p:cNvSpPr>
          <p:nvPr>
            <p:ph type="ftr" sz="quarter" idx="11"/>
          </p:nvPr>
        </p:nvSpPr>
        <p:spPr/>
        <p:txBody>
          <a:bodyPr/>
          <a:lstStyle/>
          <a:p>
            <a:endParaRPr lang="de-CH"/>
          </a:p>
        </p:txBody>
      </p:sp>
      <p:sp>
        <p:nvSpPr>
          <p:cNvPr id="8" name="Slide Number Placeholder 7"/>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98709856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3F2B82-9702-4F70-8F72-DFFF91BBAB6E}" type="datetimeFigureOut">
              <a:rPr lang="de-CH" smtClean="0"/>
              <a:t>20.08.2014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54362403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smtClean="0"/>
              <a:t>Titelmasterformat durch Klicken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C73F2B82-9702-4F70-8F72-DFFF91BBAB6E}" type="datetimeFigureOut">
              <a:rPr lang="de-CH" smtClean="0"/>
              <a:t>20.08.2014</a:t>
            </a:fld>
            <a:endParaRPr lang="de-CH"/>
          </a:p>
        </p:txBody>
      </p:sp>
      <p:sp>
        <p:nvSpPr>
          <p:cNvPr id="9" name="Footer Placeholder 8"/>
          <p:cNvSpPr>
            <a:spLocks noGrp="1"/>
          </p:cNvSpPr>
          <p:nvPr>
            <p:ph type="ftr" sz="quarter" idx="11"/>
          </p:nvPr>
        </p:nvSpPr>
        <p:spPr/>
        <p:txBody>
          <a:bodyPr/>
          <a:lstStyle/>
          <a:p>
            <a:endParaRPr lang="de-CH"/>
          </a:p>
        </p:txBody>
      </p:sp>
      <p:sp>
        <p:nvSpPr>
          <p:cNvPr id="10" name="Slide Number Placeholder 9"/>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3142878070"/>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C73F2B82-9702-4F70-8F72-DFFF91BBAB6E}" type="datetimeFigureOut">
              <a:rPr lang="de-CH" smtClean="0"/>
              <a:t>20.08.2014</a:t>
            </a:fld>
            <a:endParaRPr lang="de-CH"/>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70FFCAAD-0F6B-45E3-9650-19D4F8E9E4F8}" type="slidenum">
              <a:rPr lang="de-CH" smtClean="0"/>
              <a:t>‹Nr.›</a:t>
            </a:fld>
            <a:endParaRPr lang="de-CH"/>
          </a:p>
        </p:txBody>
      </p:sp>
    </p:spTree>
    <p:extLst>
      <p:ext uri="{BB962C8B-B14F-4D97-AF65-F5344CB8AC3E}">
        <p14:creationId xmlns:p14="http://schemas.microsoft.com/office/powerpoint/2010/main" val="173686334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73F2B82-9702-4F70-8F72-DFFF91BBAB6E}" type="datetimeFigureOut">
              <a:rPr lang="de-CH" smtClean="0"/>
              <a:t>20.08.2014</a:t>
            </a:fld>
            <a:endParaRPr lang="de-CH"/>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de-CH"/>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70FFCAAD-0F6B-45E3-9650-19D4F8E9E4F8}" type="slidenum">
              <a:rPr lang="de-CH" smtClean="0"/>
              <a:t>‹Nr.›</a:t>
            </a:fld>
            <a:endParaRPr lang="de-CH"/>
          </a:p>
        </p:txBody>
      </p:sp>
    </p:spTree>
    <p:extLst>
      <p:ext uri="{BB962C8B-B14F-4D97-AF65-F5344CB8AC3E}">
        <p14:creationId xmlns:p14="http://schemas.microsoft.com/office/powerpoint/2010/main" val="180100945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73524" y="1856836"/>
            <a:ext cx="8844952" cy="3144329"/>
          </a:xfrm>
        </p:spPr>
        <p:txBody>
          <a:bodyPr>
            <a:noAutofit/>
          </a:bodyPr>
          <a:lstStyle/>
          <a:p>
            <a:pPr algn="ctr">
              <a:lnSpc>
                <a:spcPct val="100000"/>
              </a:lnSpc>
            </a:pPr>
            <a:r>
              <a:rPr lang="de-CH" sz="10000" dirty="0" smtClean="0">
                <a:latin typeface="Cambria" panose="02040503050406030204" pitchFamily="18" charset="0"/>
                <a:ea typeface="Verdana" panose="020B0604030504040204" pitchFamily="34" charset="0"/>
                <a:cs typeface="Arial" panose="020B0604020202020204" pitchFamily="34" charset="0"/>
              </a:rPr>
              <a:t/>
            </a:r>
            <a:br>
              <a:rPr lang="de-CH" sz="10000" dirty="0" smtClean="0">
                <a:latin typeface="Cambria" panose="02040503050406030204" pitchFamily="18" charset="0"/>
                <a:ea typeface="Verdana" panose="020B0604030504040204" pitchFamily="34" charset="0"/>
                <a:cs typeface="Arial" panose="020B0604020202020204" pitchFamily="34" charset="0"/>
              </a:rPr>
            </a:br>
            <a:r>
              <a:rPr lang="de-CH" sz="10000" dirty="0">
                <a:latin typeface="Cambria" panose="02040503050406030204" pitchFamily="18" charset="0"/>
                <a:ea typeface="Verdana" panose="020B0604030504040204" pitchFamily="34" charset="0"/>
                <a:cs typeface="Arial" panose="020B0604020202020204" pitchFamily="34" charset="0"/>
              </a:rPr>
              <a:t/>
            </a:r>
            <a:br>
              <a:rPr lang="de-CH" sz="10000" dirty="0">
                <a:latin typeface="Cambria" panose="02040503050406030204" pitchFamily="18" charset="0"/>
                <a:ea typeface="Verdana" panose="020B0604030504040204" pitchFamily="34" charset="0"/>
                <a:cs typeface="Arial" panose="020B0604020202020204" pitchFamily="34" charset="0"/>
              </a:rPr>
            </a:br>
            <a:r>
              <a:rPr lang="de-CH" sz="10000" dirty="0" smtClean="0">
                <a:latin typeface="Calibri Light" panose="020F0302020204030204" pitchFamily="34" charset="0"/>
                <a:ea typeface="Verdana" panose="020B0604030504040204" pitchFamily="34" charset="0"/>
                <a:cs typeface="Arial" panose="020B0604020202020204" pitchFamily="34" charset="0"/>
              </a:rPr>
              <a:t>Microsoft   Windows</a:t>
            </a:r>
            <a:endParaRPr lang="de-CH" sz="10000" dirty="0">
              <a:latin typeface="Calibri Light" panose="020F0302020204030204" pitchFamily="34" charset="0"/>
              <a:ea typeface="Verdana" panose="020B0604030504040204" pitchFamily="34" charset="0"/>
              <a:cs typeface="Arial" panose="020B0604020202020204" pitchFamily="34" charset="0"/>
            </a:endParaRPr>
          </a:p>
        </p:txBody>
      </p:sp>
      <p:sp>
        <p:nvSpPr>
          <p:cNvPr id="3" name="Untertitel 2"/>
          <p:cNvSpPr>
            <a:spLocks noGrp="1"/>
          </p:cNvSpPr>
          <p:nvPr>
            <p:ph type="subTitle" idx="1"/>
          </p:nvPr>
        </p:nvSpPr>
        <p:spPr>
          <a:xfrm>
            <a:off x="9282023" y="4822166"/>
            <a:ext cx="2909977" cy="1268083"/>
          </a:xfrm>
        </p:spPr>
        <p:txBody>
          <a:bodyPr>
            <a:noAutofit/>
          </a:bodyPr>
          <a:lstStyle/>
          <a:p>
            <a:r>
              <a:rPr lang="de-CH" sz="2000" dirty="0" err="1" smtClean="0">
                <a:solidFill>
                  <a:schemeClr val="accent1">
                    <a:lumMod val="75000"/>
                  </a:schemeClr>
                </a:solidFill>
                <a:latin typeface="Calibri Light" panose="020F0302020204030204" pitchFamily="34" charset="0"/>
              </a:rPr>
              <a:t>Bolliger</a:t>
            </a:r>
            <a:r>
              <a:rPr lang="de-CH" sz="2000" dirty="0">
                <a:solidFill>
                  <a:schemeClr val="accent1">
                    <a:lumMod val="75000"/>
                  </a:schemeClr>
                </a:solidFill>
                <a:latin typeface="Calibri Light" panose="020F0302020204030204" pitchFamily="34" charset="0"/>
              </a:rPr>
              <a:t> </a:t>
            </a:r>
            <a:r>
              <a:rPr lang="de-CH" sz="2000" dirty="0" smtClean="0">
                <a:solidFill>
                  <a:schemeClr val="accent1">
                    <a:lumMod val="75000"/>
                  </a:schemeClr>
                </a:solidFill>
                <a:latin typeface="Calibri Light" panose="020F0302020204030204" pitchFamily="34" charset="0"/>
              </a:rPr>
              <a:t>Florian </a:t>
            </a:r>
          </a:p>
          <a:p>
            <a:pPr>
              <a:lnSpc>
                <a:spcPct val="100000"/>
              </a:lnSpc>
              <a:spcBef>
                <a:spcPts val="0"/>
              </a:spcBef>
            </a:pPr>
            <a:r>
              <a:rPr lang="de-CH" sz="2000" dirty="0" smtClean="0">
                <a:solidFill>
                  <a:schemeClr val="accent1">
                    <a:lumMod val="75000"/>
                  </a:schemeClr>
                </a:solidFill>
                <a:latin typeface="Calibri Light" panose="020F0302020204030204" pitchFamily="34" charset="0"/>
              </a:rPr>
              <a:t>Essig Sandro</a:t>
            </a:r>
          </a:p>
          <a:p>
            <a:pPr>
              <a:lnSpc>
                <a:spcPct val="100000"/>
              </a:lnSpc>
              <a:spcBef>
                <a:spcPts val="0"/>
              </a:spcBef>
            </a:pPr>
            <a:r>
              <a:rPr lang="de-CH" sz="2000" dirty="0" err="1" smtClean="0">
                <a:solidFill>
                  <a:schemeClr val="accent1">
                    <a:lumMod val="75000"/>
                  </a:schemeClr>
                </a:solidFill>
                <a:latin typeface="Calibri Light" panose="020F0302020204030204" pitchFamily="34" charset="0"/>
              </a:rPr>
              <a:t>Schlienger</a:t>
            </a:r>
            <a:r>
              <a:rPr lang="de-CH" sz="2000" dirty="0" smtClean="0">
                <a:solidFill>
                  <a:schemeClr val="accent1">
                    <a:lumMod val="75000"/>
                  </a:schemeClr>
                </a:solidFill>
                <a:latin typeface="Calibri Light" panose="020F0302020204030204" pitchFamily="34" charset="0"/>
              </a:rPr>
              <a:t> Tobias</a:t>
            </a:r>
          </a:p>
          <a:p>
            <a:pPr>
              <a:lnSpc>
                <a:spcPct val="100000"/>
              </a:lnSpc>
              <a:spcBef>
                <a:spcPts val="0"/>
              </a:spcBef>
            </a:pPr>
            <a:r>
              <a:rPr lang="de-CH" sz="2000" dirty="0" smtClean="0">
                <a:solidFill>
                  <a:schemeClr val="accent1">
                    <a:lumMod val="75000"/>
                  </a:schemeClr>
                </a:solidFill>
                <a:latin typeface="Calibri Light" panose="020F0302020204030204" pitchFamily="34" charset="0"/>
              </a:rPr>
              <a:t>Burger Dominic</a:t>
            </a:r>
            <a:endParaRPr lang="de-CH" sz="2000" dirty="0">
              <a:solidFill>
                <a:schemeClr val="accent1">
                  <a:lumMod val="75000"/>
                </a:schemeClr>
              </a:solidFill>
              <a:latin typeface="Calibri Light" panose="020F0302020204030204" pitchFamily="34" charset="0"/>
            </a:endParaRPr>
          </a:p>
        </p:txBody>
      </p:sp>
    </p:spTree>
    <p:extLst>
      <p:ext uri="{BB962C8B-B14F-4D97-AF65-F5344CB8AC3E}">
        <p14:creationId xmlns:p14="http://schemas.microsoft.com/office/powerpoint/2010/main" val="355458705"/>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Bill Gates</a:t>
            </a:r>
            <a:br>
              <a:rPr lang="de-CH" dirty="0" smtClean="0">
                <a:latin typeface="Calibri Light" panose="020F0302020204030204" pitchFamily="34" charset="0"/>
              </a:rPr>
            </a:br>
            <a:r>
              <a:rPr lang="de-CH" dirty="0" smtClean="0">
                <a:latin typeface="Calibri Light" panose="020F0302020204030204" pitchFamily="34" charset="0"/>
              </a:rPr>
              <a:t>Heute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Seit 1994 ist Bill Gates mit Melinda Gates verheiratet und sie haben zwei Töchter und einen Sohn</a:t>
            </a:r>
          </a:p>
          <a:p>
            <a:r>
              <a:rPr lang="de-CH" dirty="0">
                <a:latin typeface="Calibri Light" panose="020F0302020204030204" pitchFamily="34" charset="0"/>
              </a:rPr>
              <a:t>Bill Gates wohnt mit seiner Familie in Medina am Lake Washington</a:t>
            </a:r>
          </a:p>
          <a:p>
            <a:r>
              <a:rPr lang="de-CH" dirty="0">
                <a:latin typeface="Calibri Light" panose="020F0302020204030204" pitchFamily="34" charset="0"/>
              </a:rPr>
              <a:t>Im März 2014 wird Bill Gates Vermögen auf 76 Milliarden US-Dollar geschätzt und ist somit der reichste Mensch der </a:t>
            </a:r>
            <a:r>
              <a:rPr lang="de-CH" dirty="0" smtClean="0">
                <a:latin typeface="Calibri Light" panose="020F0302020204030204" pitchFamily="34" charset="0"/>
              </a:rPr>
              <a:t>Welt</a:t>
            </a:r>
            <a:endParaRPr lang="de-CH" dirty="0">
              <a:latin typeface="Calibri Light" panose="020F0302020204030204" pitchFamily="34" charset="0"/>
            </a:endParaRPr>
          </a:p>
        </p:txBody>
      </p:sp>
    </p:spTree>
    <p:extLst>
      <p:ext uri="{BB962C8B-B14F-4D97-AF65-F5344CB8AC3E}">
        <p14:creationId xmlns:p14="http://schemas.microsoft.com/office/powerpoint/2010/main" val="198168487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23837"/>
            <a:ext cx="3423919" cy="4601183"/>
          </a:xfrm>
        </p:spPr>
        <p:txBody>
          <a:bodyPr>
            <a:normAutofit/>
          </a:bodyPr>
          <a:lstStyle/>
          <a:p>
            <a:pPr algn="ctr"/>
            <a:r>
              <a:rPr lang="de-CH" sz="3400" dirty="0" smtClean="0">
                <a:latin typeface="Calibri Light" panose="020F0302020204030204" pitchFamily="34" charset="0"/>
              </a:rPr>
              <a:t>Windowsversionen</a:t>
            </a:r>
            <a:endParaRPr lang="de-CH" sz="3400" dirty="0">
              <a:latin typeface="Calibri Light" panose="020F0302020204030204" pitchFamily="34" charset="0"/>
            </a:endParaRPr>
          </a:p>
        </p:txBody>
      </p:sp>
      <p:pic>
        <p:nvPicPr>
          <p:cNvPr id="1026" name="Picture 2" descr="http://upload.wikimedia.org/wikipedia/de/thumb/3/38/Microsoft_Windows_1_0.svg/608px-Microsoft_Windows_1_0.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92330" y="776458"/>
            <a:ext cx="2839737" cy="5324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de/thumb/0/01/MicrosoftWindows-Logo.svg/447px-MicrosoftWindows-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1657" y="876690"/>
            <a:ext cx="1054070" cy="12002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upload.wikimedia.org/wikipedia/de/thumb/d/da/Microsoft_Windows_XP_Logo_2.svg/621px-Microsoft_Windows_XP_Logo_2.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6203" y="3341734"/>
            <a:ext cx="1606162" cy="94404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upload.wikimedia.org/wikipedia/de/thumb/4/49/Logo_Microsoft_Windows_7.svg/500px-Logo_Microsoft_Windows_7.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9221" y="4956005"/>
            <a:ext cx="2839737" cy="52819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upload.wikimedia.org/wikipedia/commons/thumb/f/fe/Windows_8_logo_and_wordmark.svg/459px-Windows_8_logo_and_wordmark.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5653" y="5251259"/>
            <a:ext cx="2839737" cy="54443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upload.wikimedia.org/wikipedia/de/5/50/Windows_2000_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87797" y="2027410"/>
            <a:ext cx="2917377" cy="700172"/>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data:image/jpeg;base64,/9j/4AAQSkZJRgABAQAAAQABAAD/2wCEAAkGBhQSERUUEhMVFRUVFRQYFBQVFBUUFRgUGBUXFBcVFhQYHCYeFx0jGRQWHy8gIycpLCwsFh4xNTAqNSYrLCkBCQoKDgwOFw8PGjUkHyUxKiw0LSkyKSwsNSopKSwtLykpLCwuLywtLikpLCwsLCwsKSkpLCkpLCkpKSkpLCwsKf/AABEIAI0AfAMBIgACEQEDEQH/xAAcAAABBQEBAQAAAAAAAAAAAAAGAAMEBQcBAgj/xAA+EAACAQIEAgcFBgQFBQAAAAABAgMABAUREiETMQYiQVFhcZEHFDKBoRVCUoKx0SOSweEzYnJzsiQlNGPw/8QAGwEAAQUBAQAAAAAAAAAAAAAAAAECAwQFBgf/xAAnEQACAgICAgIBBAMAAAAAAAAAAQIDBBEhMQUSQVETIjJhkQahsf/aAAwDAQACEQMRAD8A3GlSpUAKuUiaGemHT23w9f4h1ykZpCpGo+LH7i+J+WdKk3wg3oJS1C2Ne0ywtiQ84dhzSL+Ic/Ejqj1rObu9v8TOdxKba3PKGPMFh4jYnzb0q1wnA7W3y4cSlh99xrf1Ow+QqZVpfuGe30WLe12ST/xcOnkHYznQPoD+teD09xU8sNQDxkOf/IVJ+0fGl9oUv6foOfsjr7S79P8AGwtyO0xyE/TJqm4f7ZbNm0zrLbt3SJmPVd/pTX2jUe8aOZdMqLIO51DehO4o1F9oOTQMOxeKddcMiSKfvIwYfPLl86lhqw+46LcJ+LYTPbyD7uo6D4Z8x5HMVfdG/auySCDEk4T7ZTAZIe4uBy/1Lt4Cmur5iKpGqUqYguQwBBBBGYIOYI7we2nhUI47SpUqAFXCa7VH0w6TJY2rztkSNo0/FIfhX+p8AaEt8ICi9o3tCWxThRZNcyDqjmEU7B2Hf3Dt8qzDC7ElzPckyTMdXXOeR7znzP6cqqIbp5pmuZ21SOxOZ7+/wyGwHZlU/wB+q6o+i0iLewk+0KX2j40OR3ZYgDmakoCap5GVXj/vZfxcG7K261x9l19o1z7R8arFtie0/Sk1oe+qUfLUN6e0Xp+EyIraaZafaHjS+0PGh64mZDk3mPEU37/WrBqaUo9GLOLhJxlw0Ev2jUTEkjnTRIM+49qnvB7KpffqXv3jUmhpcdD+mkmGyiC4YvbMeq3PRv8AEvh3r6Vt9neK6gqQQRmCNwQeRB7a+cbxxIpVvke49hFF3so6YMj+5ynvMJPeNzH5ZbimWQ9l7LsVPXBtVKmoZMxTtVR5w1gvtg6Rm4veAp/h2/VPcZSM3Py2X5Gtvxa/EEEkrco0dz+VScvpXytNcNI7OxzZ2LMe9mOZPqTVrGjt7I5ski5ypG6qMFpFauehHsu8BGt2PYoy+Z/sDRNb2tVXRezyhB7XYt8vhH6Gi+wtK4Dy+Tu+Wvjg7rx0fwYsd/PP9keHDqe+zKvILSmMcmEFvLKfuIxH+rkv1IrChZKdigu29f2MnnNAZglutzeXBIDRwroAIzGrPSD9GNecV6GEEmFsv8rcvk3Orr2Z4XpsjIR1pnZvkOqP6+tEFxb102Rl2492qnxHjXxwcbbNzm5v5MolwS4Xmo/mFeFw18+sQPrR/fW1UF1BvlVivy1ti1wiByYOYmqxaFBJYqWbM7bnq7dmwNVrXRV1kQ5OpBB7QQcwacxafiTOw5Z5DyXYVFK11GPCSgnPsds+kuh+PC5t45R99QSO5hsw9QaJAaxn2M4t1ZYSfgYOvk2x+oz+dbFE21UrI+smidPaBb2q3RTC7jLmwVP5nAP0r54iWt89sQzwx/8Aciz/AJqwmJNqv4kdxIbOzgWky08FqVhViJZQG+EAlvIf3Iq61wRb0XS4/DCAiapSoAAQbbDLmf2qZD0qvOcdi5HeVkP6CrXB7JE+FQPlv60WYfXOy8RirbmvZ/yaU/MX2fpXCAuw9pmh9FzbtGfIgj8rb077QcejntIo4HDcaQA5c8l7COzrFa0K5w2KdNE0ayKexhn6HmPlWTYv0f4OItHYo0vByk0t19JABI7NQGY8fPKqUfD4sLldXw486+Bry5zi1Jc/wadhuHCGCOIfcRV+YG59a8XMdD2Ee0uGTqXIMMg2JyOjP9V8jV02LwOM1miI8JF/esrIosi37Iq8FbfR0K43Lw0Zu4HLzOwq/wATx+3XPOZPJTqPotBOPY0ky6Yw2WoEk5DPn2edL43Dtsuj+l632RsG1jrpWpPCryyV6H6ccDdhD7L59F9l2PG49CG/pW+W0nVFfPvQBf8AuEfk/wDxrfLM9QVlZK1MsV9FT7S7PiYbcAc1UOPysCfpnXz9Eu1fUOIWokjdG3V1ZT5MCp/Wvmq4sGileJviRip8wcs/6/OrODLhoZb9jISrfAotKs34iFHkNz9SPSq/RVqnUCr+FRn5t1j+oq61tkL6COxloisZ6D7Serq0u6rWQ2V09MMI70KpY8gCT5Dc0MezKIyvdXbc5ZCq+Weo/qo+VRukeKFbWQA7uAg/Nz+gNE3RGw4FnCnbp1N/qbrf1Fc95W9UVafy/wDho4y93sexrora3W80SlvxjNX/AJl3PzzoZl9k1pns8w8Nan66aNy9MSy1yF3lra1quTRoxpUnygSj6AWcW/DLn/Oxb6cqCuk4UzlUVVVBlkoA8ezwrScSuslY59hrMJOuzMfvEn9vplW9/jMrsiyd10m9ccjM5RrhGCXZXtFUeSOrR4qiTJXfIxy49nFtneFvwofqQv71uNovUFZd7MsMIVpCPjbIeS/3JrWbePq1i5Ut2PRbgtIfYVkHtU6PcO4Fyo6suz+EgGxPmB6g1sNVmPYQlxC8TjqsPmDzDDxB3plNn45piyjtGARJy2z8KluxZiQAuZJ2G/qd6k3+EPbytFIN1Ox7COxh4GvUUVbO98opvjsirak8yfU1JgV1+Fj89xU6KCpSW1RMilJEaJDcPDGwyGvNu7Lt+gPrWje9DsoENlUu3xCVNj1h48/WuR8/42/McZVPr4L+Dk1V7jMLHu6hz3dUxxwdqN8iKjTY0fuofzH9q5SHg8xy1+N/6NyOXiR59j30huv4TAfe29aFVgq2uZnk+LkOQAyAqO0Veh+GwXh0eku+2Yebkq+32j0VskdRVtDI6ovNiAKsZ1oj6I4BvxGG5+Edw/c1sW2quOyvGPsws6LYWI0VQNlAA/eitV2qJh1rpFTsqxG9vZcO1xhXaVIAN9KOjCXKdzj4H7vA94NZrcWDwuUkXIj0I7we2tsZaqMXwJJlyZc+49o8j2VapyHXw+iKyv26MyhFToY6l33RmSI5r11+vp+1R4Wy5girnvGS2jOnFx7JKQ0mt6eiYU6FqNkRAa1piS1FWbCo07ClQmyrkiqJMKtDbsx2FWeG9HcyCwzP09KWV0YFqquUinwbo+XYM427B+9aDhWG6RTuHYYFXlv31aImVZ9ljse2aEYqK4OquVeqVKoxwqVNXRbQ3DAL6W0BswpbLqg5dmeVCkfTzPB/tDhjicM/wczl7xq4Qi7/APEyHfQAYVwig6Xp6fsdb9YwZXRAsOZyNwziLh9/x5+O1XWH4mw4vvM1vtMI4+GxGklF/hyaj8eok5dxFAFhNag1V3eBq3MA/Lf1qbhuO29xqEE8Uug5Pw5FfSfHSTlQ90t6dxQwv7rcW8k6SwK0etZCqvMkbZorZ7Bj5UqeuhGk+xS9HMuWdR2wNv8A4USYnj9rblVuLiGIt8IkkRCezYMakxzxM2lXQtpD6QwJ0Hk2X4T30/8AJL7InTW/gEhgjU/F0f76IzewBGk4kehCQ7610qVOlgzZ5Ag7edNR43bGc26zxGcZ5wiRTJtuepnnSOcn2xyqhHpES1wQDsq0gswtRcLxQyTXELqFaF105Z9aGRA0b7+IdT4oaj2+NSSXLogiEMcoiLMzB3cRNJIIwNjpJQflk7hTCQuwtdqixLpnaxRTSceNzCjuyLImo6QeqN+ZPV8zUtukdsEEhuItDEhW4i5EjmBvuRn2UAWVKo9viEcmWiRGzUMNLA5qeTDLmPGpFACNZOsZGJnC8jw/fhiGf3eBw+No8veQK1im/d11a9I1ZZashq0555aueWfZQBlVvCTigwzI8OO+kxD/AC8ExiVF8veZD/KKZxa2ST3lJAGR+kNsrKeRUxwAg+fKtbFuurXpGrLLVkNWnnlq55eFeTZp+Bd2DHqj4xybz2G/PagDNentq0V6fdF0SyYVfqBENLNoKFAAvMjM5eOWVV/Se8w04TZrbGAuJLPgqmgyqeJHxCwHWU5agxPMnfc1rhgXUG0jUAQGyGYB5gHmBtUdMGgBYiGIFyC5EaAsQcwWOW5z33oACOj91ax3WJC/aFZzcuSbgoC1noXg6C/OPTqGQ7c6GLG6awht7+NG4TNiFtCpU5m3kkeaxGR3C8RMh4SCtgvMKhlKmWKOQr8JeNXI8iwOVPSwKwAZQQCCAQCARuCAe0UAZFbYO1vMmDtmy3E1ncuSSwZEQvd5nuM1su3/ALqt+j94lpeRW8Ulrdw3U9w8boVN3DI2uVzLlnrUbrr2IzANaMYF1BtI1AEBshqAPMA8wKZt8LijdnSKNHb4nVFVm7eswGZ+dAA90svPc5o7wKWBR7eRRnmxbr2/z4w0D/fNMyYXwFw+KRgW4s5mfPLOR7W5eZ8+zrMx8Bl3UXvGDsQCMwdxnuDmD61x4gcswDlyzGeWxG3dsSPnQBn+ITcKyns84Z1GG3TQSxZahHHEECyoMwCdS5MpyYq2wyq6vMXVrgRwvax6YOLx5AHzR3KlYgGUbcMMxzyGpNt8wQWmGxRZ8OONNXxaEVc/PIb02cFgKqvBi0qSVXhpkrHmQMsgfEUAUfs+Ia3kYFW/6m6CuECArxmOar91SdwPEGimvKRgcgBvnsMtz216oA//2Q=="/>
          <p:cNvSpPr>
            <a:spLocks noChangeAspect="1" noChangeArrowheads="1"/>
          </p:cNvSpPr>
          <p:nvPr/>
        </p:nvSpPr>
        <p:spPr bwMode="auto">
          <a:xfrm>
            <a:off x="75057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pic>
        <p:nvPicPr>
          <p:cNvPr id="5" name="Grafik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5852" y="3446083"/>
            <a:ext cx="1034845" cy="1176719"/>
          </a:xfrm>
          <a:prstGeom prst="rect">
            <a:avLst/>
          </a:prstGeom>
        </p:spPr>
      </p:pic>
      <p:pic>
        <p:nvPicPr>
          <p:cNvPr id="6" name="Grafik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95102" y="2754412"/>
            <a:ext cx="2381250" cy="619125"/>
          </a:xfrm>
          <a:prstGeom prst="rect">
            <a:avLst/>
          </a:prstGeom>
        </p:spPr>
      </p:pic>
    </p:spTree>
    <p:extLst>
      <p:ext uri="{BB962C8B-B14F-4D97-AF65-F5344CB8AC3E}">
        <p14:creationId xmlns:p14="http://schemas.microsoft.com/office/powerpoint/2010/main" val="272647160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Light" panose="020F0302020204030204" pitchFamily="34" charset="0"/>
              </a:rPr>
              <a:t/>
            </a:r>
            <a:br>
              <a:rPr lang="de-DE" dirty="0" smtClean="0">
                <a:latin typeface="Calibri Light" panose="020F0302020204030204" pitchFamily="34" charset="0"/>
              </a:rPr>
            </a:br>
            <a:r>
              <a:rPr lang="de-DE" dirty="0" smtClean="0">
                <a:latin typeface="Calibri Light" panose="020F0302020204030204" pitchFamily="34" charset="0"/>
              </a:rPr>
              <a:t>Windows </a:t>
            </a:r>
            <a:r>
              <a:rPr lang="de-DE" dirty="0">
                <a:latin typeface="Calibri Light" panose="020F0302020204030204" pitchFamily="34" charset="0"/>
              </a:rPr>
              <a:t>1.0x</a:t>
            </a:r>
            <a:r>
              <a:rPr lang="de-CH" dirty="0"/>
              <a:t/>
            </a:r>
            <a:br>
              <a:rPr lang="de-CH" dirty="0"/>
            </a:br>
            <a:endParaRPr lang="de-CH" dirty="0"/>
          </a:p>
        </p:txBody>
      </p:sp>
      <p:pic>
        <p:nvPicPr>
          <p:cNvPr id="4" name="Picture 2" descr="http://upload.wikimedia.org/wikipedia/de/thumb/3/38/Microsoft_Windows_1_0.svg/608px-Microsoft_Windows_1_0.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865" y="770698"/>
            <a:ext cx="4634031" cy="868881"/>
          </a:xfrm>
          <a:prstGeom prst="rect">
            <a:avLst/>
          </a:prstGeom>
          <a:noFill/>
          <a:extLst>
            <a:ext uri="{909E8E84-426E-40DD-AFC4-6F175D3DCCD1}">
              <a14:hiddenFill xmlns:a14="http://schemas.microsoft.com/office/drawing/2010/main">
                <a:solidFill>
                  <a:srgbClr val="FFFFFF"/>
                </a:solidFill>
              </a14:hiddenFill>
            </a:ext>
          </a:extLst>
        </p:spPr>
      </p:pic>
      <p:sp>
        <p:nvSpPr>
          <p:cNvPr id="6" name="Inhaltsplatzhalter 5"/>
          <p:cNvSpPr>
            <a:spLocks noGrp="1"/>
          </p:cNvSpPr>
          <p:nvPr>
            <p:ph idx="1"/>
          </p:nvPr>
        </p:nvSpPr>
        <p:spPr>
          <a:xfrm>
            <a:off x="3789145" y="2046592"/>
            <a:ext cx="7315200" cy="3678428"/>
          </a:xfrm>
        </p:spPr>
        <p:txBody>
          <a:bodyPr/>
          <a:lstStyle/>
          <a:p>
            <a:r>
              <a:rPr lang="de-DE" dirty="0">
                <a:latin typeface="Calibri Light" panose="020F0302020204030204" pitchFamily="34" charset="0"/>
              </a:rPr>
              <a:t>Das erste GUI (</a:t>
            </a:r>
            <a:r>
              <a:rPr lang="de-DE" dirty="0" err="1">
                <a:latin typeface="Calibri Light" panose="020F0302020204030204" pitchFamily="34" charset="0"/>
              </a:rPr>
              <a:t>Graphical</a:t>
            </a:r>
            <a:r>
              <a:rPr lang="de-DE" dirty="0">
                <a:latin typeface="Calibri Light" panose="020F0302020204030204" pitchFamily="34" charset="0"/>
              </a:rPr>
              <a:t> User Interface [Grafische Benutzer Oberfläche]) von Microsoft. Statt die Befehle mühsam einzeln einzutippen, konnte man nun mit einer Maus Befehle ausführen. Eine Errungenschaft war auch das </a:t>
            </a:r>
            <a:r>
              <a:rPr lang="de-DE" dirty="0" smtClean="0">
                <a:latin typeface="Calibri Light" panose="020F0302020204030204" pitchFamily="34" charset="0"/>
              </a:rPr>
              <a:t>Multitasking, </a:t>
            </a:r>
            <a:r>
              <a:rPr lang="de-DE" dirty="0">
                <a:latin typeface="Calibri Light" panose="020F0302020204030204" pitchFamily="34" charset="0"/>
              </a:rPr>
              <a:t>das Parallele betreiben von Programmen. Allerdings war es damals noch kein echtes, Windows hielt einfach alle Programme bis auf das aktive an.</a:t>
            </a:r>
            <a:endParaRPr lang="de-CH" dirty="0">
              <a:latin typeface="Calibri Light" panose="020F0302020204030204" pitchFamily="34" charset="0"/>
            </a:endParaRPr>
          </a:p>
          <a:p>
            <a:endParaRPr lang="de-CH" dirty="0"/>
          </a:p>
        </p:txBody>
      </p:sp>
    </p:spTree>
    <p:extLst>
      <p:ext uri="{BB962C8B-B14F-4D97-AF65-F5344CB8AC3E}">
        <p14:creationId xmlns:p14="http://schemas.microsoft.com/office/powerpoint/2010/main" val="458785392"/>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2.xx</a:t>
            </a:r>
            <a:endParaRPr lang="de-CH" dirty="0">
              <a:latin typeface="Calibri Light" panose="020F0302020204030204" pitchFamily="34" charset="0"/>
            </a:endParaRPr>
          </a:p>
        </p:txBody>
      </p:sp>
      <p:sp>
        <p:nvSpPr>
          <p:cNvPr id="3" name="Inhaltsplatzhalter 2"/>
          <p:cNvSpPr>
            <a:spLocks noGrp="1"/>
          </p:cNvSpPr>
          <p:nvPr>
            <p:ph idx="1"/>
          </p:nvPr>
        </p:nvSpPr>
        <p:spPr>
          <a:xfrm>
            <a:off x="3778985" y="1895094"/>
            <a:ext cx="7315200" cy="3058668"/>
          </a:xfrm>
        </p:spPr>
        <p:txBody>
          <a:bodyPr/>
          <a:lstStyle/>
          <a:p>
            <a:r>
              <a:rPr lang="de-DE" dirty="0" smtClean="0">
                <a:latin typeface="Calibri Light" panose="020F0302020204030204" pitchFamily="34" charset="0"/>
              </a:rPr>
              <a:t>Das </a:t>
            </a:r>
            <a:r>
              <a:rPr lang="de-DE" dirty="0">
                <a:latin typeface="Calibri Light" panose="020F0302020204030204" pitchFamily="34" charset="0"/>
              </a:rPr>
              <a:t>zweite Windows kam im neuen Design, Fenster waren jetzt auch übereinander, statt nur nebeneinander. </a:t>
            </a:r>
            <a:endParaRPr lang="de-CH" dirty="0">
              <a:latin typeface="Calibri Light" panose="020F0302020204030204" pitchFamily="34" charset="0"/>
            </a:endParaRPr>
          </a:p>
        </p:txBody>
      </p:sp>
      <p:pic>
        <p:nvPicPr>
          <p:cNvPr id="6" name="Picture 2" descr="http://upload.wikimedia.org/wikipedia/de/thumb/3/38/Microsoft_Windows_1_0.svg/608px-Microsoft_Windows_1_0.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865" y="770698"/>
            <a:ext cx="4634031" cy="868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523469"/>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3.xx</a:t>
            </a:r>
            <a:endParaRPr lang="de-CH" dirty="0">
              <a:latin typeface="Calibri Light" panose="020F0302020204030204" pitchFamily="34" charset="0"/>
            </a:endParaRPr>
          </a:p>
        </p:txBody>
      </p:sp>
      <p:sp>
        <p:nvSpPr>
          <p:cNvPr id="3" name="Inhaltsplatzhalter 2"/>
          <p:cNvSpPr>
            <a:spLocks noGrp="1"/>
          </p:cNvSpPr>
          <p:nvPr>
            <p:ph idx="1"/>
          </p:nvPr>
        </p:nvSpPr>
        <p:spPr>
          <a:xfrm>
            <a:off x="3869268" y="2529840"/>
            <a:ext cx="7315200" cy="2113280"/>
          </a:xfrm>
        </p:spPr>
        <p:txBody>
          <a:bodyPr/>
          <a:lstStyle/>
          <a:p>
            <a:r>
              <a:rPr lang="de-DE" dirty="0">
                <a:latin typeface="Calibri Light" panose="020F0302020204030204" pitchFamily="34" charset="0"/>
              </a:rPr>
              <a:t>Das erste VGA Windows! </a:t>
            </a:r>
            <a:r>
              <a:rPr lang="de-DE" dirty="0" smtClean="0">
                <a:latin typeface="Calibri Light" panose="020F0302020204030204" pitchFamily="34" charset="0"/>
              </a:rPr>
              <a:t>Das </a:t>
            </a:r>
            <a:r>
              <a:rPr lang="de-DE" dirty="0">
                <a:latin typeface="Calibri Light" panose="020F0302020204030204" pitchFamily="34" charset="0"/>
              </a:rPr>
              <a:t>erste Mal ist Solitär als Spiel dabei, das letzte mal </a:t>
            </a:r>
            <a:r>
              <a:rPr lang="de-DE" dirty="0" err="1">
                <a:latin typeface="Calibri Light" panose="020F0302020204030204" pitchFamily="34" charset="0"/>
              </a:rPr>
              <a:t>Reversi</a:t>
            </a:r>
            <a:r>
              <a:rPr lang="de-DE" dirty="0">
                <a:latin typeface="Calibri Light" panose="020F0302020204030204" pitchFamily="34" charset="0"/>
              </a:rPr>
              <a:t>. Der Dateimanager erkennt jetzt auch CD-Laufwerke, und der PC Speaker gibt Signaltöne von sich. Man kann zudem den Hintergrund von Windows mit einem eigenen Bild versehen.</a:t>
            </a:r>
            <a:endParaRPr lang="de-CH" dirty="0">
              <a:latin typeface="Calibri Light" panose="020F0302020204030204" pitchFamily="34" charset="0"/>
            </a:endParaRPr>
          </a:p>
          <a:p>
            <a:endParaRPr lang="de-CH" dirty="0"/>
          </a:p>
        </p:txBody>
      </p:sp>
      <p:pic>
        <p:nvPicPr>
          <p:cNvPr id="4" name="Picture 4" descr="http://upload.wikimedia.org/wikipedia/de/thumb/0/01/MicrosoftWindows-Logo.svg/447px-MicrosoftWindows-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1865" y="770698"/>
            <a:ext cx="1054070" cy="1200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83377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95</a:t>
            </a:r>
            <a:endParaRPr lang="de-CH" dirty="0">
              <a:latin typeface="Calibri Light" panose="020F0302020204030204" pitchFamily="34" charset="0"/>
            </a:endParaRPr>
          </a:p>
        </p:txBody>
      </p:sp>
      <p:sp>
        <p:nvSpPr>
          <p:cNvPr id="3" name="Inhaltsplatzhalter 2"/>
          <p:cNvSpPr>
            <a:spLocks noGrp="1"/>
          </p:cNvSpPr>
          <p:nvPr>
            <p:ph idx="1"/>
          </p:nvPr>
        </p:nvSpPr>
        <p:spPr>
          <a:xfrm>
            <a:off x="3897089" y="2555748"/>
            <a:ext cx="7315200" cy="2042160"/>
          </a:xfrm>
        </p:spPr>
        <p:txBody>
          <a:bodyPr/>
          <a:lstStyle/>
          <a:p>
            <a:r>
              <a:rPr lang="de-DE" dirty="0">
                <a:latin typeface="Calibri Light" panose="020F0302020204030204" pitchFamily="34" charset="0"/>
              </a:rPr>
              <a:t>Unter dem Codenamen "Chicago" wurde ein echtes 32 Bit Betriebssystem für den Heimanwender kreiert. </a:t>
            </a:r>
            <a:r>
              <a:rPr lang="de-DE" dirty="0" smtClean="0">
                <a:latin typeface="Calibri Light" panose="020F0302020204030204" pitchFamily="34" charset="0"/>
              </a:rPr>
              <a:t>Es </a:t>
            </a:r>
            <a:r>
              <a:rPr lang="de-DE" dirty="0">
                <a:latin typeface="Calibri Light" panose="020F0302020204030204" pitchFamily="34" charset="0"/>
              </a:rPr>
              <a:t>wurde zudem eine neue Oberfläche kreiert, die als Zentrum den "Desktop" hat, den </a:t>
            </a:r>
            <a:r>
              <a:rPr lang="de-DE" dirty="0" smtClean="0">
                <a:latin typeface="Calibri Light" panose="020F0302020204030204" pitchFamily="34" charset="0"/>
              </a:rPr>
              <a:t>jeder </a:t>
            </a:r>
            <a:r>
              <a:rPr lang="de-DE" dirty="0">
                <a:latin typeface="Calibri Light" panose="020F0302020204030204" pitchFamily="34" charset="0"/>
              </a:rPr>
              <a:t>Benutzer selber </a:t>
            </a:r>
            <a:r>
              <a:rPr lang="de-DE" dirty="0" smtClean="0">
                <a:latin typeface="Calibri Light" panose="020F0302020204030204" pitchFamily="34" charset="0"/>
              </a:rPr>
              <a:t>gestalten kann. </a:t>
            </a:r>
            <a:r>
              <a:rPr lang="de-DE" dirty="0">
                <a:latin typeface="Calibri Light" panose="020F0302020204030204" pitchFamily="34" charset="0"/>
              </a:rPr>
              <a:t>Programme werden über das neue "Startmenü" gestartet.</a:t>
            </a:r>
            <a:endParaRPr lang="de-CH" dirty="0">
              <a:latin typeface="Calibri Light" panose="020F0302020204030204" pitchFamily="34" charset="0"/>
            </a:endParaRPr>
          </a:p>
          <a:p>
            <a:endParaRPr lang="de-CH" dirty="0">
              <a:latin typeface="Calibri Light" panose="020F0302020204030204" pitchFamily="34" charset="0"/>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7089" y="764475"/>
            <a:ext cx="2381250" cy="504825"/>
          </a:xfrm>
          <a:prstGeom prst="rect">
            <a:avLst/>
          </a:prstGeom>
        </p:spPr>
      </p:pic>
    </p:spTree>
    <p:extLst>
      <p:ext uri="{BB962C8B-B14F-4D97-AF65-F5344CB8AC3E}">
        <p14:creationId xmlns:p14="http://schemas.microsoft.com/office/powerpoint/2010/main" val="2094833267"/>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879428" y="2179574"/>
            <a:ext cx="7315200" cy="2489708"/>
          </a:xfrm>
        </p:spPr>
        <p:txBody>
          <a:bodyPr/>
          <a:lstStyle/>
          <a:p>
            <a:r>
              <a:rPr lang="de-DE" dirty="0">
                <a:latin typeface="Calibri Light" panose="020F0302020204030204" pitchFamily="34" charset="0"/>
              </a:rPr>
              <a:t>Das Profibetriebssystem, das vor allem in Firmennetzwerken eingesetzt wurde, ging in eine neue Runde. Neben zahlreichen Verbesserungen hat es nun das Aussehen von Windows 95</a:t>
            </a:r>
            <a:r>
              <a:rPr lang="de-DE" dirty="0" smtClean="0">
                <a:latin typeface="Calibri Light" panose="020F0302020204030204" pitchFamily="34" charset="0"/>
              </a:rPr>
              <a:t>.</a:t>
            </a:r>
            <a:endParaRPr lang="de-CH" dirty="0">
              <a:latin typeface="Calibri Light" panose="020F0302020204030204" pitchFamily="34" charset="0"/>
            </a:endParaRPr>
          </a:p>
        </p:txBody>
      </p:sp>
      <p:sp>
        <p:nvSpPr>
          <p:cNvPr id="6" name="Titel 1"/>
          <p:cNvSpPr txBox="1">
            <a:spLocks/>
          </p:cNvSpPr>
          <p:nvPr/>
        </p:nvSpPr>
        <p:spPr>
          <a:xfrm>
            <a:off x="252919"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de-CH" dirty="0" smtClean="0">
                <a:latin typeface="Calibri Light" panose="020F0302020204030204" pitchFamily="34" charset="0"/>
              </a:rPr>
              <a:t>Windows</a:t>
            </a:r>
          </a:p>
          <a:p>
            <a:r>
              <a:rPr lang="de-CH" dirty="0" smtClean="0">
                <a:latin typeface="Calibri Light" panose="020F0302020204030204" pitchFamily="34" charset="0"/>
              </a:rPr>
              <a:t>NT 4.0</a:t>
            </a:r>
            <a:endParaRPr lang="de-CH" dirty="0">
              <a:latin typeface="Calibri Light" panose="020F0302020204030204" pitchFamily="34" charset="0"/>
            </a:endParaRPr>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9428" y="764475"/>
            <a:ext cx="2476500" cy="619125"/>
          </a:xfrm>
          <a:prstGeom prst="rect">
            <a:avLst/>
          </a:prstGeom>
        </p:spPr>
      </p:pic>
    </p:spTree>
    <p:extLst>
      <p:ext uri="{BB962C8B-B14F-4D97-AF65-F5344CB8AC3E}">
        <p14:creationId xmlns:p14="http://schemas.microsoft.com/office/powerpoint/2010/main" val="359219467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98</a:t>
            </a:r>
            <a:endParaRPr lang="de-CH" dirty="0">
              <a:latin typeface="Calibri Light" panose="020F0302020204030204" pitchFamily="34" charset="0"/>
            </a:endParaRPr>
          </a:p>
        </p:txBody>
      </p:sp>
      <p:sp>
        <p:nvSpPr>
          <p:cNvPr id="3" name="Inhaltsplatzhalter 2"/>
          <p:cNvSpPr>
            <a:spLocks noGrp="1"/>
          </p:cNvSpPr>
          <p:nvPr>
            <p:ph idx="1"/>
          </p:nvPr>
        </p:nvSpPr>
        <p:spPr>
          <a:xfrm>
            <a:off x="3897089" y="2108708"/>
            <a:ext cx="7315200" cy="2631440"/>
          </a:xfrm>
        </p:spPr>
        <p:txBody>
          <a:bodyPr/>
          <a:lstStyle/>
          <a:p>
            <a:r>
              <a:rPr lang="de-DE" dirty="0">
                <a:latin typeface="Calibri Light" panose="020F0302020204030204" pitchFamily="34" charset="0"/>
              </a:rPr>
              <a:t>Windows 95 wurde aufgefrischt. Neben vielen Internetfunktionen, kamen mehr Spielereien hinein. Ebenso wurde die Hardwareunterstützung erweitert.</a:t>
            </a:r>
            <a:endParaRPr lang="de-CH" dirty="0">
              <a:latin typeface="Calibri Light" panose="020F0302020204030204" pitchFamily="34" charset="0"/>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7089" y="764475"/>
            <a:ext cx="2381250" cy="504825"/>
          </a:xfrm>
          <a:prstGeom prst="rect">
            <a:avLst/>
          </a:prstGeom>
        </p:spPr>
      </p:pic>
    </p:spTree>
    <p:extLst>
      <p:ext uri="{BB962C8B-B14F-4D97-AF65-F5344CB8AC3E}">
        <p14:creationId xmlns:p14="http://schemas.microsoft.com/office/powerpoint/2010/main" val="4039213675"/>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a:t>
            </a:r>
            <a:r>
              <a:rPr lang="de-CH" dirty="0" smtClean="0"/>
              <a:t> </a:t>
            </a:r>
            <a:r>
              <a:rPr lang="de-CH" dirty="0" smtClean="0">
                <a:latin typeface="Calibri Light" panose="020F0302020204030204" pitchFamily="34" charset="0"/>
              </a:rPr>
              <a:t>2000</a:t>
            </a:r>
            <a:endParaRPr lang="de-CH" dirty="0">
              <a:latin typeface="Calibri Light" panose="020F0302020204030204" pitchFamily="34" charset="0"/>
            </a:endParaRPr>
          </a:p>
        </p:txBody>
      </p:sp>
      <p:pic>
        <p:nvPicPr>
          <p:cNvPr id="5" name="Picture 14" descr="http://upload.wikimedia.org/wikipedia/de/5/50/Windows_2000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865" y="764475"/>
            <a:ext cx="2917377" cy="700172"/>
          </a:xfrm>
          <a:prstGeom prst="rect">
            <a:avLst/>
          </a:prstGeom>
          <a:noFill/>
          <a:extLst>
            <a:ext uri="{909E8E84-426E-40DD-AFC4-6F175D3DCCD1}">
              <a14:hiddenFill xmlns:a14="http://schemas.microsoft.com/office/drawing/2010/main">
                <a:solidFill>
                  <a:srgbClr val="FFFFFF"/>
                </a:solidFill>
              </a14:hiddenFill>
            </a:ext>
          </a:extLst>
        </p:spPr>
      </p:pic>
      <p:sp>
        <p:nvSpPr>
          <p:cNvPr id="6" name="Inhaltsplatzhalter 2"/>
          <p:cNvSpPr>
            <a:spLocks noGrp="1"/>
          </p:cNvSpPr>
          <p:nvPr>
            <p:ph idx="1"/>
          </p:nvPr>
        </p:nvSpPr>
        <p:spPr>
          <a:xfrm>
            <a:off x="3828628" y="1483614"/>
            <a:ext cx="7315200" cy="3881628"/>
          </a:xfrm>
        </p:spPr>
        <p:txBody>
          <a:bodyPr/>
          <a:lstStyle/>
          <a:p>
            <a:r>
              <a:rPr lang="de-CH" dirty="0" smtClean="0">
                <a:latin typeface="Calibri Light" panose="020F0302020204030204" pitchFamily="34" charset="0"/>
              </a:rPr>
              <a:t>Neuauflage </a:t>
            </a:r>
            <a:r>
              <a:rPr lang="de-CH" dirty="0">
                <a:latin typeface="Calibri Light" panose="020F0302020204030204" pitchFamily="34" charset="0"/>
              </a:rPr>
              <a:t>der NT Reihe, mit neuem Oberflächendesign und Hardwaresteuerung. Es gilt als sehr absturzsicher. Es gibt wieder verschiedene Versionen von der Workstation-, über der Server-, zur </a:t>
            </a:r>
            <a:r>
              <a:rPr lang="de-CH" dirty="0" err="1">
                <a:latin typeface="Calibri Light" panose="020F0302020204030204" pitchFamily="34" charset="0"/>
              </a:rPr>
              <a:t>Advanced</a:t>
            </a:r>
            <a:r>
              <a:rPr lang="de-CH" dirty="0">
                <a:latin typeface="Calibri Light" panose="020F0302020204030204" pitchFamily="34" charset="0"/>
              </a:rPr>
              <a:t> Server-Variante.</a:t>
            </a:r>
          </a:p>
        </p:txBody>
      </p:sp>
    </p:spTree>
    <p:extLst>
      <p:ext uri="{BB962C8B-B14F-4D97-AF65-F5344CB8AC3E}">
        <p14:creationId xmlns:p14="http://schemas.microsoft.com/office/powerpoint/2010/main" val="2492354220"/>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a:t>
            </a:r>
            <a:r>
              <a:rPr lang="de-CH" dirty="0" smtClean="0"/>
              <a:t> </a:t>
            </a:r>
            <a:r>
              <a:rPr lang="de-CH" dirty="0" smtClean="0">
                <a:latin typeface="Calibri Light" panose="020F0302020204030204" pitchFamily="34" charset="0"/>
              </a:rPr>
              <a:t>ME</a:t>
            </a:r>
            <a:endParaRPr lang="de-CH" dirty="0">
              <a:latin typeface="Calibri Light" panose="020F0302020204030204" pitchFamily="34" charset="0"/>
            </a:endParaRPr>
          </a:p>
        </p:txBody>
      </p:sp>
      <p:sp>
        <p:nvSpPr>
          <p:cNvPr id="3" name="Inhaltsplatzhalter 2"/>
          <p:cNvSpPr>
            <a:spLocks noGrp="1"/>
          </p:cNvSpPr>
          <p:nvPr>
            <p:ph idx="1"/>
          </p:nvPr>
        </p:nvSpPr>
        <p:spPr>
          <a:xfrm>
            <a:off x="3828628" y="1483614"/>
            <a:ext cx="7315200" cy="3881628"/>
          </a:xfrm>
        </p:spPr>
        <p:txBody>
          <a:bodyPr/>
          <a:lstStyle/>
          <a:p>
            <a:r>
              <a:rPr lang="de-DE" dirty="0">
                <a:latin typeface="Calibri Light" panose="020F0302020204030204" pitchFamily="34" charset="0"/>
              </a:rPr>
              <a:t>Ein aufpoliertes Windows 98, das wie Windows 2000 aussieht. Es versucht seine DOS Grundlage zu verstecken, es ist aber auch die letzte Version von Windows die DOS benötigt und mitbringt</a:t>
            </a:r>
            <a:r>
              <a:rPr lang="de-DE" dirty="0" smtClean="0">
                <a:latin typeface="Calibri Light" panose="020F0302020204030204" pitchFamily="34" charset="0"/>
              </a:rPr>
              <a:t>.</a:t>
            </a:r>
            <a:endParaRPr lang="de-CH" dirty="0">
              <a:latin typeface="Calibri Light" panose="020F0302020204030204" pitchFamily="34" charset="0"/>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1865" y="764475"/>
            <a:ext cx="2381250" cy="619125"/>
          </a:xfrm>
          <a:prstGeom prst="rect">
            <a:avLst/>
          </a:prstGeom>
        </p:spPr>
      </p:pic>
    </p:spTree>
    <p:extLst>
      <p:ext uri="{BB962C8B-B14F-4D97-AF65-F5344CB8AC3E}">
        <p14:creationId xmlns:p14="http://schemas.microsoft.com/office/powerpoint/2010/main" val="1260302480"/>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Inhalt</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457200" lvl="0" indent="-457200">
              <a:buFont typeface="+mj-lt"/>
              <a:buAutoNum type="arabicPeriod"/>
            </a:pPr>
            <a:r>
              <a:rPr lang="de-CH" dirty="0" smtClean="0">
                <a:latin typeface="Calibri Light" panose="020F0302020204030204" pitchFamily="34" charset="0"/>
              </a:rPr>
              <a:t>Windows Geschichte</a:t>
            </a:r>
          </a:p>
          <a:p>
            <a:pPr marL="457200" lvl="0" indent="-457200">
              <a:buFont typeface="+mj-lt"/>
              <a:buAutoNum type="arabicPeriod"/>
            </a:pPr>
            <a:r>
              <a:rPr lang="de-CH" dirty="0" smtClean="0">
                <a:latin typeface="Calibri Light" panose="020F0302020204030204" pitchFamily="34" charset="0"/>
              </a:rPr>
              <a:t>Bill Gates</a:t>
            </a:r>
          </a:p>
          <a:p>
            <a:pPr marL="457200" indent="-457200">
              <a:buFont typeface="+mj-lt"/>
              <a:buAutoNum type="arabicPeriod"/>
            </a:pPr>
            <a:r>
              <a:rPr lang="de-CH" dirty="0">
                <a:latin typeface="Calibri Light" panose="020F0302020204030204" pitchFamily="34" charset="0"/>
              </a:rPr>
              <a:t>Versionen</a:t>
            </a:r>
          </a:p>
          <a:p>
            <a:pPr marL="457200" lvl="0" indent="-457200">
              <a:buFont typeface="+mj-lt"/>
              <a:buAutoNum type="arabicPeriod"/>
            </a:pPr>
            <a:r>
              <a:rPr lang="de-CH" dirty="0" smtClean="0">
                <a:latin typeface="Calibri Light" panose="020F0302020204030204" pitchFamily="34" charset="0"/>
              </a:rPr>
              <a:t>Windows Phone (Windows Mobile)</a:t>
            </a:r>
            <a:endParaRPr lang="de-CH" dirty="0">
              <a:latin typeface="Calibri Light" panose="020F0302020204030204" pitchFamily="34" charset="0"/>
            </a:endParaRPr>
          </a:p>
        </p:txBody>
      </p:sp>
    </p:spTree>
    <p:extLst>
      <p:ext uri="{BB962C8B-B14F-4D97-AF65-F5344CB8AC3E}">
        <p14:creationId xmlns:p14="http://schemas.microsoft.com/office/powerpoint/2010/main" val="1987340469"/>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a:t>
            </a:r>
            <a:r>
              <a:rPr lang="de-CH" dirty="0" smtClean="0"/>
              <a:t>  </a:t>
            </a:r>
            <a:r>
              <a:rPr lang="de-CH" dirty="0" smtClean="0">
                <a:latin typeface="Calibri Light" panose="020F0302020204030204" pitchFamily="34" charset="0"/>
              </a:rPr>
              <a:t>XP</a:t>
            </a:r>
            <a:endParaRPr lang="de-CH" dirty="0">
              <a:latin typeface="Calibri Light" panose="020F0302020204030204" pitchFamily="34" charset="0"/>
            </a:endParaRPr>
          </a:p>
        </p:txBody>
      </p:sp>
      <p:sp>
        <p:nvSpPr>
          <p:cNvPr id="3" name="Inhaltsplatzhalter 2"/>
          <p:cNvSpPr>
            <a:spLocks noGrp="1"/>
          </p:cNvSpPr>
          <p:nvPr>
            <p:ph idx="1"/>
          </p:nvPr>
        </p:nvSpPr>
        <p:spPr>
          <a:xfrm>
            <a:off x="3869268" y="1544320"/>
            <a:ext cx="7315200" cy="3962908"/>
          </a:xfrm>
        </p:spPr>
        <p:txBody>
          <a:bodyPr/>
          <a:lstStyle/>
          <a:p>
            <a:r>
              <a:rPr lang="de-DE" dirty="0">
                <a:latin typeface="Calibri Light" panose="020F0302020204030204" pitchFamily="34" charset="0"/>
              </a:rPr>
              <a:t>Es gibt grundsätzlich zwei Versionen: Home und Professional, die </a:t>
            </a:r>
            <a:r>
              <a:rPr lang="de-DE" dirty="0" err="1">
                <a:latin typeface="Calibri Light" panose="020F0302020204030204" pitchFamily="34" charset="0"/>
              </a:rPr>
              <a:t>Homeversion</a:t>
            </a:r>
            <a:r>
              <a:rPr lang="de-DE" dirty="0">
                <a:latin typeface="Calibri Light" panose="020F0302020204030204" pitchFamily="34" charset="0"/>
              </a:rPr>
              <a:t> hat weniger Netzwerkfunktionen als die Professional. Das Betriebssystem ist auf Multimedia total getrimmt, aber soll stabil sein. Es ist das Verschmelzungsprodukt der Heim- und Profibetriebssystemen Windows 9x und NT/2000. Es hat eine neue Oberfläche. In den Folgejahren erscheinen neben einen passenden Server auch noch Spezialversionen für Tablet PCs, Multimediarechner, 64-Bit Variante und die Starter Edition für Schwellenländer.</a:t>
            </a:r>
            <a:endParaRPr lang="de-CH" dirty="0">
              <a:latin typeface="Calibri Light" panose="020F0302020204030204" pitchFamily="34" charset="0"/>
            </a:endParaRPr>
          </a:p>
          <a:p>
            <a:r>
              <a:rPr lang="de-DE" dirty="0">
                <a:latin typeface="Calibri Light" panose="020F0302020204030204" pitchFamily="34" charset="0"/>
              </a:rPr>
              <a:t>Das Betriebssystem muss bei Microsoft aktiviert werden! Sonst startet es nach 30 Tagen nicht mehr</a:t>
            </a:r>
            <a:r>
              <a:rPr lang="de-DE" dirty="0" smtClean="0">
                <a:latin typeface="Calibri Light" panose="020F0302020204030204" pitchFamily="34" charset="0"/>
              </a:rPr>
              <a:t>. </a:t>
            </a:r>
            <a:endParaRPr lang="de-CH" dirty="0">
              <a:latin typeface="Calibri Light" panose="020F0302020204030204" pitchFamily="34" charset="0"/>
            </a:endParaRPr>
          </a:p>
        </p:txBody>
      </p:sp>
      <p:pic>
        <p:nvPicPr>
          <p:cNvPr id="4" name="Picture 8" descr="http://upload.wikimedia.org/wikipedia/de/thumb/d/da/Microsoft_Windows_XP_Logo_2.svg/621px-Microsoft_Windows_XP_Logo_2.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1865" y="764475"/>
            <a:ext cx="1606162" cy="944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44400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Vista</a:t>
            </a:r>
            <a:endParaRPr lang="de-CH" dirty="0">
              <a:latin typeface="Calibri Light" panose="020F0302020204030204" pitchFamily="34" charset="0"/>
            </a:endParaRPr>
          </a:p>
        </p:txBody>
      </p:sp>
      <p:sp>
        <p:nvSpPr>
          <p:cNvPr id="3" name="Inhaltsplatzhalter 2"/>
          <p:cNvSpPr>
            <a:spLocks noGrp="1"/>
          </p:cNvSpPr>
          <p:nvPr>
            <p:ph idx="1"/>
          </p:nvPr>
        </p:nvSpPr>
        <p:spPr>
          <a:xfrm>
            <a:off x="3859108" y="864108"/>
            <a:ext cx="7315200" cy="5120640"/>
          </a:xfrm>
        </p:spPr>
        <p:txBody>
          <a:bodyPr/>
          <a:lstStyle/>
          <a:p>
            <a:r>
              <a:rPr lang="de-DE" dirty="0">
                <a:latin typeface="Calibri Light" panose="020F0302020204030204" pitchFamily="34" charset="0"/>
              </a:rPr>
              <a:t>Vistas auffälligste Neuerung ist wohl die 3D Oberfläche </a:t>
            </a:r>
            <a:r>
              <a:rPr lang="de-DE" dirty="0" err="1">
                <a:latin typeface="Calibri Light" panose="020F0302020204030204" pitchFamily="34" charset="0"/>
              </a:rPr>
              <a:t>Aero</a:t>
            </a:r>
            <a:r>
              <a:rPr lang="de-DE" dirty="0">
                <a:latin typeface="Calibri Light" panose="020F0302020204030204" pitchFamily="34" charset="0"/>
              </a:rPr>
              <a:t> Glass. Aber auch viele Änderungen "unter der Haube" sind zu finden. Einige Features wie der IE 7.0 und Media Player 11 erschienen auch für XP, andere wie DirectX 10 aber nicht</a:t>
            </a:r>
            <a:r>
              <a:rPr lang="de-DE" dirty="0" smtClean="0">
                <a:latin typeface="Calibri Light" panose="020F0302020204030204" pitchFamily="34" charset="0"/>
              </a:rPr>
              <a:t>.</a:t>
            </a:r>
            <a:endParaRPr lang="de-CH" dirty="0">
              <a:latin typeface="Calibri Light" panose="020F0302020204030204" pitchFamily="34" charset="0"/>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1865" y="764475"/>
            <a:ext cx="1034845" cy="1176719"/>
          </a:xfrm>
          <a:prstGeom prst="rect">
            <a:avLst/>
          </a:prstGeom>
        </p:spPr>
      </p:pic>
    </p:spTree>
    <p:extLst>
      <p:ext uri="{BB962C8B-B14F-4D97-AF65-F5344CB8AC3E}">
        <p14:creationId xmlns:p14="http://schemas.microsoft.com/office/powerpoint/2010/main" val="45834355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7</a:t>
            </a:r>
            <a:endParaRPr lang="de-CH" dirty="0">
              <a:latin typeface="Calibri Light" panose="020F0302020204030204" pitchFamily="34" charset="0"/>
            </a:endParaRPr>
          </a:p>
        </p:txBody>
      </p:sp>
      <p:sp>
        <p:nvSpPr>
          <p:cNvPr id="3" name="Inhaltsplatzhalter 2"/>
          <p:cNvSpPr>
            <a:spLocks noGrp="1"/>
          </p:cNvSpPr>
          <p:nvPr>
            <p:ph idx="1"/>
          </p:nvPr>
        </p:nvSpPr>
        <p:spPr>
          <a:xfrm>
            <a:off x="3858269" y="1016508"/>
            <a:ext cx="7315200" cy="5120640"/>
          </a:xfrm>
        </p:spPr>
        <p:txBody>
          <a:bodyPr/>
          <a:lstStyle/>
          <a:p>
            <a:r>
              <a:rPr lang="de-DE" dirty="0">
                <a:latin typeface="Calibri Light" panose="020F0302020204030204" pitchFamily="34" charset="0"/>
              </a:rPr>
              <a:t>Eine verbesserte Version von Vista, diese bringt neben einer erneuerten </a:t>
            </a:r>
            <a:r>
              <a:rPr lang="de-DE" dirty="0" err="1">
                <a:latin typeface="Calibri Light" panose="020F0302020204030204" pitchFamily="34" charset="0"/>
              </a:rPr>
              <a:t>Aero</a:t>
            </a:r>
            <a:r>
              <a:rPr lang="de-DE" dirty="0">
                <a:latin typeface="Calibri Light" panose="020F0302020204030204" pitchFamily="34" charset="0"/>
              </a:rPr>
              <a:t> Oberfläche, den Internetexplorer 8.0 und DirectX 11 mit. Auch implementiert ist eine Unterstützung für </a:t>
            </a:r>
            <a:r>
              <a:rPr lang="de-DE" dirty="0" err="1">
                <a:latin typeface="Calibri Light" panose="020F0302020204030204" pitchFamily="34" charset="0"/>
              </a:rPr>
              <a:t>Multitouchgeräte</a:t>
            </a:r>
            <a:r>
              <a:rPr lang="de-DE" dirty="0">
                <a:latin typeface="Calibri Light" panose="020F0302020204030204" pitchFamily="34" charset="0"/>
              </a:rPr>
              <a:t>. Der passende Server wird der Server 2008 R2 sein, der nicht mehr in einer 32-Bit Version erscheinen wird. </a:t>
            </a:r>
            <a:endParaRPr lang="de-CH" dirty="0">
              <a:latin typeface="Calibri Light" panose="020F0302020204030204" pitchFamily="34" charset="0"/>
            </a:endParaRPr>
          </a:p>
          <a:p>
            <a:endParaRPr lang="de-CH" dirty="0"/>
          </a:p>
        </p:txBody>
      </p:sp>
      <p:pic>
        <p:nvPicPr>
          <p:cNvPr id="4" name="Picture 10" descr="http://upload.wikimedia.org/wikipedia/de/thumb/4/49/Logo_Microsoft_Windows_7.svg/500px-Logo_Microsoft_Windows_7.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8269" y="764475"/>
            <a:ext cx="2839737" cy="52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14896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8</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DE" dirty="0">
                <a:latin typeface="Calibri Light" panose="020F0302020204030204" pitchFamily="34" charset="0"/>
              </a:rPr>
              <a:t>Windows 8 wird eine deutliche Optimierung auf </a:t>
            </a:r>
            <a:r>
              <a:rPr lang="de-DE" dirty="0" err="1">
                <a:latin typeface="Calibri Light" panose="020F0302020204030204" pitchFamily="34" charset="0"/>
              </a:rPr>
              <a:t>Touchgeräte</a:t>
            </a:r>
            <a:r>
              <a:rPr lang="de-DE" dirty="0">
                <a:latin typeface="Calibri Light" panose="020F0302020204030204" pitchFamily="34" charset="0"/>
              </a:rPr>
              <a:t> wie Tablets mitbringen. Das Startmenü ist Geschichte, eine gekachelte Oberfläche im "Metro"-Design tritt an ihre Stelle. Zudem wird Windows auch für eine CPU-Architektur namens ARM portiert. Es wird neue plattformunabhängige Apps geben.</a:t>
            </a:r>
            <a:endParaRPr lang="de-CH" dirty="0">
              <a:latin typeface="Calibri Light" panose="020F0302020204030204" pitchFamily="34" charset="0"/>
            </a:endParaRPr>
          </a:p>
        </p:txBody>
      </p:sp>
      <p:pic>
        <p:nvPicPr>
          <p:cNvPr id="4" name="Picture 12" descr="http://upload.wikimedia.org/wikipedia/commons/thumb/f/fe/Windows_8_logo_and_wordmark.svg/459px-Windows_8_logo_and_wordmark.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865" y="764475"/>
            <a:ext cx="2839737" cy="5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76847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Mobile 2002</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A</a:t>
            </a:r>
            <a:r>
              <a:rPr lang="de-CH" dirty="0" smtClean="0">
                <a:latin typeface="Calibri Light" panose="020F0302020204030204" pitchFamily="34" charset="0"/>
              </a:rPr>
              <a:t>uf </a:t>
            </a:r>
            <a:r>
              <a:rPr lang="de-CH" dirty="0">
                <a:latin typeface="Calibri Light" panose="020F0302020204030204" pitchFamily="34" charset="0"/>
              </a:rPr>
              <a:t>Windows CE 3.0 basierend</a:t>
            </a:r>
          </a:p>
          <a:p>
            <a:r>
              <a:rPr lang="de-CH" dirty="0">
                <a:latin typeface="Calibri Light" panose="020F0302020204030204" pitchFamily="34" charset="0"/>
              </a:rPr>
              <a:t>F</a:t>
            </a:r>
            <a:r>
              <a:rPr lang="de-CH" dirty="0" smtClean="0">
                <a:latin typeface="Calibri Light" panose="020F0302020204030204" pitchFamily="34" charset="0"/>
              </a:rPr>
              <a:t>ür </a:t>
            </a:r>
            <a:r>
              <a:rPr lang="de-CH" dirty="0">
                <a:latin typeface="Calibri Light" panose="020F0302020204030204" pitchFamily="34" charset="0"/>
              </a:rPr>
              <a:t>„Pocket PCs“ ohne Tastaturen </a:t>
            </a:r>
            <a:r>
              <a:rPr lang="de-CH" dirty="0" smtClean="0">
                <a:latin typeface="Calibri Light" panose="020F0302020204030204" pitchFamily="34" charset="0"/>
              </a:rPr>
              <a:t>entwickelt</a:t>
            </a:r>
            <a:endParaRPr lang="de-CH" dirty="0">
              <a:latin typeface="Calibri Light" panose="020F0302020204030204" pitchFamily="34" charset="0"/>
            </a:endParaRPr>
          </a:p>
        </p:txBody>
      </p:sp>
      <p:pic>
        <p:nvPicPr>
          <p:cNvPr id="2050" name="Picture 2" descr="Datei:O2xda2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646" y="1814417"/>
            <a:ext cx="1827524" cy="3229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09738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a:t>
            </a:r>
            <a:r>
              <a:rPr lang="de-CH" dirty="0" smtClean="0">
                <a:latin typeface="Calibri Light" panose="020F0302020204030204" pitchFamily="34" charset="0"/>
              </a:rPr>
              <a:t>2003</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A</a:t>
            </a:r>
            <a:r>
              <a:rPr lang="de-CH" dirty="0" smtClean="0">
                <a:latin typeface="Calibri Light" panose="020F0302020204030204" pitchFamily="34" charset="0"/>
              </a:rPr>
              <a:t>uf </a:t>
            </a:r>
            <a:r>
              <a:rPr lang="de-CH" dirty="0">
                <a:latin typeface="Calibri Light" panose="020F0302020204030204" pitchFamily="34" charset="0"/>
              </a:rPr>
              <a:t>Windows CE 4.20 basierend</a:t>
            </a:r>
          </a:p>
          <a:p>
            <a:r>
              <a:rPr lang="de-CH" dirty="0">
                <a:latin typeface="Calibri Light" panose="020F0302020204030204" pitchFamily="34" charset="0"/>
              </a:rPr>
              <a:t>Drei verschiedene Versionen:</a:t>
            </a:r>
          </a:p>
          <a:p>
            <a:r>
              <a:rPr lang="de-CH" dirty="0">
                <a:latin typeface="Calibri Light" panose="020F0302020204030204" pitchFamily="34" charset="0"/>
              </a:rPr>
              <a:t>Für Pocket PCs mit Telefonfunktion</a:t>
            </a:r>
          </a:p>
          <a:p>
            <a:r>
              <a:rPr lang="de-CH" dirty="0">
                <a:latin typeface="Calibri Light" panose="020F0302020204030204" pitchFamily="34" charset="0"/>
              </a:rPr>
              <a:t>Für Pocket PCs ohne Telefonfunktion</a:t>
            </a:r>
          </a:p>
          <a:p>
            <a:r>
              <a:rPr lang="de-CH" dirty="0">
                <a:latin typeface="Calibri Light" panose="020F0302020204030204" pitchFamily="34" charset="0"/>
              </a:rPr>
              <a:t>Für „Smartphones“ (damals ohne Touchscreen, aber mit Tastatur)</a:t>
            </a:r>
          </a:p>
        </p:txBody>
      </p:sp>
    </p:spTree>
    <p:extLst>
      <p:ext uri="{BB962C8B-B14F-4D97-AF65-F5344CB8AC3E}">
        <p14:creationId xmlns:p14="http://schemas.microsoft.com/office/powerpoint/2010/main" val="2280509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a:t>
            </a:r>
            <a:r>
              <a:rPr lang="de-CH" dirty="0" smtClean="0">
                <a:latin typeface="Calibri Light" panose="020F0302020204030204" pitchFamily="34" charset="0"/>
              </a:rPr>
              <a:t>2003 Second Edition</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smtClean="0">
                <a:latin typeface="Calibri Light" panose="020F0302020204030204" pitchFamily="34" charset="0"/>
              </a:rPr>
              <a:t>Auf </a:t>
            </a:r>
            <a:r>
              <a:rPr lang="de-CH" dirty="0">
                <a:latin typeface="Calibri Light" panose="020F0302020204030204" pitchFamily="34" charset="0"/>
              </a:rPr>
              <a:t>Windows CE 4.21 basierend</a:t>
            </a:r>
          </a:p>
          <a:p>
            <a:r>
              <a:rPr lang="de-CH" dirty="0">
                <a:latin typeface="Calibri Light" panose="020F0302020204030204" pitchFamily="34" charset="0"/>
              </a:rPr>
              <a:t>Bei einigen Modellen: Display um 90° drehbar</a:t>
            </a:r>
          </a:p>
          <a:p>
            <a:r>
              <a:rPr lang="de-CH" dirty="0">
                <a:latin typeface="Calibri Light" panose="020F0302020204030204" pitchFamily="34" charset="0"/>
              </a:rPr>
              <a:t>Pocket Internet Explorer: Funktion einspaltig darzustellen</a:t>
            </a:r>
          </a:p>
          <a:p>
            <a:r>
              <a:rPr lang="de-CH" dirty="0">
                <a:latin typeface="Calibri Light" panose="020F0302020204030204" pitchFamily="34" charset="0"/>
              </a:rPr>
              <a:t>Neue Auflösungen: 640x480 sowie quadratische Bildschirme</a:t>
            </a:r>
          </a:p>
          <a:p>
            <a:r>
              <a:rPr lang="de-CH" dirty="0">
                <a:latin typeface="Calibri Light" panose="020F0302020204030204" pitchFamily="34" charset="0"/>
              </a:rPr>
              <a:t>WPA (Wi-Fi-Verschlüsselungsmethode) direkt </a:t>
            </a:r>
            <a:r>
              <a:rPr lang="de-CH" dirty="0" smtClean="0">
                <a:latin typeface="Calibri Light" panose="020F0302020204030204" pitchFamily="34" charset="0"/>
              </a:rPr>
              <a:t>unterstützt</a:t>
            </a:r>
            <a:endParaRPr lang="de-CH" dirty="0">
              <a:latin typeface="Calibri Light" panose="020F0302020204030204" pitchFamily="34" charset="0"/>
            </a:endParaRPr>
          </a:p>
        </p:txBody>
      </p:sp>
    </p:spTree>
    <p:extLst>
      <p:ext uri="{BB962C8B-B14F-4D97-AF65-F5344CB8AC3E}">
        <p14:creationId xmlns:p14="http://schemas.microsoft.com/office/powerpoint/2010/main" val="255904597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a:t>
            </a:r>
            <a:r>
              <a:rPr lang="de-CH" dirty="0" smtClean="0">
                <a:latin typeface="Calibri Light" panose="020F0302020204030204" pitchFamily="34" charset="0"/>
              </a:rPr>
              <a:t>5.0</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A</a:t>
            </a:r>
            <a:r>
              <a:rPr lang="de-CH" dirty="0" smtClean="0">
                <a:latin typeface="Calibri Light" panose="020F0302020204030204" pitchFamily="34" charset="0"/>
              </a:rPr>
              <a:t>uf </a:t>
            </a:r>
            <a:r>
              <a:rPr lang="de-CH" dirty="0">
                <a:latin typeface="Calibri Light" panose="020F0302020204030204" pitchFamily="34" charset="0"/>
              </a:rPr>
              <a:t>Windows CE 5.0 basierend</a:t>
            </a:r>
          </a:p>
          <a:p>
            <a:r>
              <a:rPr lang="de-CH" dirty="0">
                <a:latin typeface="Calibri Light" panose="020F0302020204030204" pitchFamily="34" charset="0"/>
              </a:rPr>
              <a:t>.NET Compact Framework 2.0 unterstützt</a:t>
            </a:r>
          </a:p>
          <a:p>
            <a:r>
              <a:rPr lang="de-CH" dirty="0">
                <a:latin typeface="Calibri Light" panose="020F0302020204030204" pitchFamily="34" charset="0"/>
              </a:rPr>
              <a:t>Office Mobile:</a:t>
            </a:r>
          </a:p>
          <a:p>
            <a:pPr lvl="1"/>
            <a:r>
              <a:rPr lang="de-CH" sz="1600" dirty="0" smtClean="0">
                <a:latin typeface="Calibri Light" panose="020F0302020204030204" pitchFamily="34" charset="0"/>
              </a:rPr>
              <a:t>PowerPoint </a:t>
            </a:r>
            <a:r>
              <a:rPr lang="de-CH" sz="1600" dirty="0">
                <a:latin typeface="Calibri Light" panose="020F0302020204030204" pitchFamily="34" charset="0"/>
              </a:rPr>
              <a:t>hinzugefügt</a:t>
            </a:r>
          </a:p>
          <a:p>
            <a:pPr lvl="1"/>
            <a:r>
              <a:rPr lang="de-CH" sz="1600" dirty="0">
                <a:latin typeface="Calibri Light" panose="020F0302020204030204" pitchFamily="34" charset="0"/>
              </a:rPr>
              <a:t>Excel grafisch dargestellt</a:t>
            </a:r>
          </a:p>
          <a:p>
            <a:pPr lvl="1"/>
            <a:r>
              <a:rPr lang="de-CH" sz="1600" dirty="0">
                <a:latin typeface="Calibri Light" panose="020F0302020204030204" pitchFamily="34" charset="0"/>
              </a:rPr>
              <a:t>Word: Tabellen und Grafiken</a:t>
            </a:r>
          </a:p>
          <a:p>
            <a:r>
              <a:rPr lang="de-CH" dirty="0">
                <a:latin typeface="Calibri Light" panose="020F0302020204030204" pitchFamily="34" charset="0"/>
              </a:rPr>
              <a:t>Windows Media Player 10 Mobile</a:t>
            </a:r>
          </a:p>
          <a:p>
            <a:r>
              <a:rPr lang="de-CH" dirty="0" smtClean="0">
                <a:latin typeface="Calibri Light" panose="020F0302020204030204" pitchFamily="34" charset="0"/>
              </a:rPr>
              <a:t>RAM </a:t>
            </a:r>
            <a:r>
              <a:rPr lang="de-CH" dirty="0">
                <a:latin typeface="Calibri Light" panose="020F0302020204030204" pitchFamily="34" charset="0"/>
              </a:rPr>
              <a:t>wurde auch teilweise auf den „normalen“ Speicher </a:t>
            </a:r>
            <a:r>
              <a:rPr lang="de-CH" dirty="0" smtClean="0">
                <a:latin typeface="Calibri Light" panose="020F0302020204030204" pitchFamily="34" charset="0"/>
              </a:rPr>
              <a:t>verlegt</a:t>
            </a:r>
            <a:endParaRPr lang="de-CH" dirty="0">
              <a:latin typeface="Calibri Light" panose="020F0302020204030204" pitchFamily="34" charset="0"/>
            </a:endParaRPr>
          </a:p>
        </p:txBody>
      </p:sp>
      <p:pic>
        <p:nvPicPr>
          <p:cNvPr id="1026" name="Picture 2" descr="Datei:Motorola Q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9730" y="2308980"/>
            <a:ext cx="1673171" cy="2230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761250"/>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6</a:t>
            </a:r>
          </a:p>
        </p:txBody>
      </p:sp>
      <p:sp>
        <p:nvSpPr>
          <p:cNvPr id="3" name="Inhaltsplatzhalter 2"/>
          <p:cNvSpPr>
            <a:spLocks noGrp="1"/>
          </p:cNvSpPr>
          <p:nvPr>
            <p:ph idx="1"/>
          </p:nvPr>
        </p:nvSpPr>
        <p:spPr/>
        <p:txBody>
          <a:bodyPr/>
          <a:lstStyle/>
          <a:p>
            <a:r>
              <a:rPr lang="de-CH" dirty="0">
                <a:latin typeface="Calibri Light" panose="020F0302020204030204" pitchFamily="34" charset="0"/>
              </a:rPr>
              <a:t>A</a:t>
            </a:r>
            <a:r>
              <a:rPr lang="de-CH" dirty="0" smtClean="0">
                <a:latin typeface="Calibri Light" panose="020F0302020204030204" pitchFamily="34" charset="0"/>
              </a:rPr>
              <a:t>uf </a:t>
            </a:r>
            <a:r>
              <a:rPr lang="de-CH" dirty="0">
                <a:latin typeface="Calibri Light" panose="020F0302020204030204" pitchFamily="34" charset="0"/>
              </a:rPr>
              <a:t>Windows CE 5.2 basierend</a:t>
            </a:r>
          </a:p>
          <a:p>
            <a:r>
              <a:rPr lang="de-CH" dirty="0">
                <a:latin typeface="Calibri Light" panose="020F0302020204030204" pitchFamily="34" charset="0"/>
              </a:rPr>
              <a:t>Design von Windows Vista</a:t>
            </a:r>
          </a:p>
          <a:p>
            <a:r>
              <a:rPr lang="de-CH" dirty="0">
                <a:latin typeface="Calibri Light" panose="020F0302020204030204" pitchFamily="34" charset="0"/>
              </a:rPr>
              <a:t>IP-Telefonie</a:t>
            </a:r>
          </a:p>
          <a:p>
            <a:r>
              <a:rPr lang="de-CH" dirty="0">
                <a:latin typeface="Calibri Light" panose="020F0302020204030204" pitchFamily="34" charset="0"/>
              </a:rPr>
              <a:t>HTML in Mails</a:t>
            </a:r>
          </a:p>
          <a:p>
            <a:r>
              <a:rPr lang="de-CH" dirty="0">
                <a:latin typeface="Calibri Light" panose="020F0302020204030204" pitchFamily="34" charset="0"/>
              </a:rPr>
              <a:t>Windows Live</a:t>
            </a:r>
          </a:p>
          <a:p>
            <a:r>
              <a:rPr lang="de-CH" dirty="0" smtClean="0">
                <a:latin typeface="Calibri Light" panose="020F0302020204030204" pitchFamily="34" charset="0"/>
              </a:rPr>
              <a:t>Speicherkarten-Verschlüsselung</a:t>
            </a:r>
            <a:endParaRPr lang="de-CH" dirty="0">
              <a:latin typeface="Calibri Light" panose="020F0302020204030204" pitchFamily="34" charset="0"/>
            </a:endParaRPr>
          </a:p>
        </p:txBody>
      </p:sp>
      <p:pic>
        <p:nvPicPr>
          <p:cNvPr id="3074" name="Picture 2" descr="Datei:HTC S7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7049" y="2304769"/>
            <a:ext cx="2985756" cy="223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391029"/>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a:t>
            </a:r>
            <a:r>
              <a:rPr lang="de-CH" dirty="0" smtClean="0">
                <a:latin typeface="Calibri Light" panose="020F0302020204030204" pitchFamily="34" charset="0"/>
              </a:rPr>
              <a:t>6.1</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Internet Explorer Mobile unterstützt </a:t>
            </a:r>
            <a:r>
              <a:rPr lang="de-CH" dirty="0" smtClean="0">
                <a:latin typeface="Calibri Light" panose="020F0302020204030204" pitchFamily="34" charset="0"/>
              </a:rPr>
              <a:t>neu Zoom </a:t>
            </a:r>
            <a:r>
              <a:rPr lang="de-CH" dirty="0">
                <a:latin typeface="Calibri Light" panose="020F0302020204030204" pitchFamily="34" charset="0"/>
              </a:rPr>
              <a:t>und Adobe </a:t>
            </a:r>
            <a:r>
              <a:rPr lang="de-CH" dirty="0" smtClean="0">
                <a:latin typeface="Calibri Light" panose="020F0302020204030204" pitchFamily="34" charset="0"/>
              </a:rPr>
              <a:t>Flash</a:t>
            </a:r>
            <a:endParaRPr lang="de-CH" dirty="0">
              <a:latin typeface="Calibri Light" panose="020F0302020204030204" pitchFamily="34" charset="0"/>
            </a:endParaRPr>
          </a:p>
        </p:txBody>
      </p:sp>
    </p:spTree>
    <p:extLst>
      <p:ext uri="{BB962C8B-B14F-4D97-AF65-F5344CB8AC3E}">
        <p14:creationId xmlns:p14="http://schemas.microsoft.com/office/powerpoint/2010/main" val="3241766285"/>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Geschichte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0" indent="0">
              <a:buNone/>
            </a:pPr>
            <a:r>
              <a:rPr lang="de-DE" dirty="0">
                <a:latin typeface="Calibri Light" panose="020F0302020204030204" pitchFamily="34" charset="0"/>
              </a:rPr>
              <a:t>Die Geschichte des mittlerweile auf 90% aller Computer installierte Betriebssystem Windows hat vor 25 Jahren ihren Anfang genommen, und eine einfache Software erleichterte ihm dabei den Weg. Am 20. November 1985 veröffentlichte die damals noch kleine Softwarefirma Microsoft mit Windows 1.0 die erste grafische Benutzeroberfläche für ihr Betriebssystem MS-DOS. Zunächst nur als Erweiterung des Betriebssystem programmiert, legte Windows den Grundstein für eine fast beispiellose Erfolgsgeschichte. </a:t>
            </a:r>
            <a:r>
              <a:rPr lang="de-DE">
                <a:latin typeface="Calibri Light" panose="020F0302020204030204" pitchFamily="34" charset="0"/>
              </a:rPr>
              <a:t>Anwendungen auf MS-DOS-Rechnern ließen sich endlich mit der Maus bedienen und machten die grauen Kisten damit auch für private Verbraucher attraktiv.</a:t>
            </a:r>
            <a:endParaRPr lang="de-DE" dirty="0">
              <a:latin typeface="Calibri Light" panose="020F0302020204030204" pitchFamily="34" charset="0"/>
            </a:endParaRPr>
          </a:p>
        </p:txBody>
      </p:sp>
    </p:spTree>
    <p:extLst>
      <p:ext uri="{BB962C8B-B14F-4D97-AF65-F5344CB8AC3E}">
        <p14:creationId xmlns:p14="http://schemas.microsoft.com/office/powerpoint/2010/main" val="609224074"/>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a:t>
            </a:r>
            <a:r>
              <a:rPr lang="de-CH" dirty="0" smtClean="0">
                <a:latin typeface="Calibri Light" panose="020F0302020204030204" pitchFamily="34" charset="0"/>
              </a:rPr>
              <a:t>6.5</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Internet Explorer Mobile 6</a:t>
            </a:r>
          </a:p>
          <a:p>
            <a:r>
              <a:rPr lang="de-CH" dirty="0">
                <a:latin typeface="Calibri Light" panose="020F0302020204030204" pitchFamily="34" charset="0"/>
              </a:rPr>
              <a:t>Slide </a:t>
            </a:r>
            <a:r>
              <a:rPr lang="de-CH" dirty="0" err="1">
                <a:latin typeface="Calibri Light" panose="020F0302020204030204" pitchFamily="34" charset="0"/>
              </a:rPr>
              <a:t>to</a:t>
            </a:r>
            <a:r>
              <a:rPr lang="de-CH" dirty="0">
                <a:latin typeface="Calibri Light" panose="020F0302020204030204" pitchFamily="34" charset="0"/>
              </a:rPr>
              <a:t> </a:t>
            </a:r>
            <a:r>
              <a:rPr lang="de-CH" dirty="0" err="1">
                <a:latin typeface="Calibri Light" panose="020F0302020204030204" pitchFamily="34" charset="0"/>
              </a:rPr>
              <a:t>unlock</a:t>
            </a:r>
            <a:r>
              <a:rPr lang="de-CH">
                <a:latin typeface="Calibri Light" panose="020F0302020204030204" pitchFamily="34" charset="0"/>
              </a:rPr>
              <a:t> </a:t>
            </a:r>
            <a:r>
              <a:rPr lang="de-CH" smtClean="0">
                <a:latin typeface="Calibri Light" panose="020F0302020204030204" pitchFamily="34" charset="0"/>
              </a:rPr>
              <a:t>(Streichen </a:t>
            </a:r>
            <a:r>
              <a:rPr lang="de-CH" dirty="0">
                <a:latin typeface="Calibri Light" panose="020F0302020204030204" pitchFamily="34" charset="0"/>
              </a:rPr>
              <a:t>zum Entsperren</a:t>
            </a:r>
            <a:r>
              <a:rPr lang="de-CH" dirty="0" smtClean="0">
                <a:latin typeface="Calibri Light" panose="020F0302020204030204" pitchFamily="34" charset="0"/>
              </a:rPr>
              <a:t>)</a:t>
            </a:r>
            <a:endParaRPr lang="de-CH" dirty="0">
              <a:latin typeface="Calibri Light" panose="020F0302020204030204" pitchFamily="34" charset="0"/>
            </a:endParaRPr>
          </a:p>
        </p:txBody>
      </p:sp>
    </p:spTree>
    <p:extLst>
      <p:ext uri="{BB962C8B-B14F-4D97-AF65-F5344CB8AC3E}">
        <p14:creationId xmlns:p14="http://schemas.microsoft.com/office/powerpoint/2010/main" val="1416440242"/>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Mobile </a:t>
            </a:r>
            <a:r>
              <a:rPr lang="de-CH" dirty="0" smtClean="0">
                <a:latin typeface="Calibri Light" panose="020F0302020204030204" pitchFamily="34" charset="0"/>
              </a:rPr>
              <a:t>6.5.3</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Unterstützung von kapazitiven Touchscreens sowie </a:t>
            </a:r>
            <a:r>
              <a:rPr lang="de-CH" dirty="0" err="1">
                <a:latin typeface="Calibri Light" panose="020F0302020204030204" pitchFamily="34" charset="0"/>
              </a:rPr>
              <a:t>Multitouch</a:t>
            </a:r>
            <a:endParaRPr lang="de-CH" dirty="0">
              <a:latin typeface="Calibri Light" panose="020F0302020204030204" pitchFamily="34" charset="0"/>
            </a:endParaRPr>
          </a:p>
          <a:p>
            <a:r>
              <a:rPr lang="de-CH" dirty="0">
                <a:latin typeface="Calibri Light" panose="020F0302020204030204" pitchFamily="34" charset="0"/>
              </a:rPr>
              <a:t>.NET Compact Framework 3.5 und SQL Compact 3.1 (Datenbanken</a:t>
            </a:r>
            <a:r>
              <a:rPr lang="de-CH" dirty="0" smtClean="0">
                <a:latin typeface="Calibri Light" panose="020F0302020204030204" pitchFamily="34" charset="0"/>
              </a:rPr>
              <a:t>)</a:t>
            </a:r>
            <a:endParaRPr lang="de-CH" dirty="0">
              <a:latin typeface="Calibri Light" panose="020F0302020204030204" pitchFamily="34" charset="0"/>
            </a:endParaRPr>
          </a:p>
        </p:txBody>
      </p:sp>
    </p:spTree>
    <p:extLst>
      <p:ext uri="{BB962C8B-B14F-4D97-AF65-F5344CB8AC3E}">
        <p14:creationId xmlns:p14="http://schemas.microsoft.com/office/powerpoint/2010/main" val="202356973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a:t>
            </a:r>
            <a:r>
              <a:rPr lang="de-CH" dirty="0" smtClean="0">
                <a:latin typeface="Calibri Light" panose="020F0302020204030204" pitchFamily="34" charset="0"/>
              </a:rPr>
              <a:t>Embedded Handheld</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smtClean="0">
                <a:latin typeface="Calibri Light" panose="020F0302020204030204" pitchFamily="34" charset="0"/>
              </a:rPr>
              <a:t>Auf </a:t>
            </a:r>
            <a:r>
              <a:rPr lang="de-CH" dirty="0">
                <a:latin typeface="Calibri Light" panose="020F0302020204030204" pitchFamily="34" charset="0"/>
              </a:rPr>
              <a:t>Windows Mobile 6.5 basierend</a:t>
            </a:r>
          </a:p>
          <a:p>
            <a:r>
              <a:rPr lang="de-CH" dirty="0">
                <a:latin typeface="Calibri Light" panose="020F0302020204030204" pitchFamily="34" charset="0"/>
              </a:rPr>
              <a:t>Keine neuen </a:t>
            </a:r>
            <a:r>
              <a:rPr lang="de-CH" dirty="0" smtClean="0">
                <a:latin typeface="Calibri Light" panose="020F0302020204030204" pitchFamily="34" charset="0"/>
              </a:rPr>
              <a:t>Funktionen, dafür neues Design</a:t>
            </a:r>
            <a:endParaRPr lang="de-CH" dirty="0">
              <a:latin typeface="Calibri Light" panose="020F0302020204030204" pitchFamily="34" charset="0"/>
            </a:endParaRPr>
          </a:p>
        </p:txBody>
      </p:sp>
    </p:spTree>
    <p:extLst>
      <p:ext uri="{BB962C8B-B14F-4D97-AF65-F5344CB8AC3E}">
        <p14:creationId xmlns:p14="http://schemas.microsoft.com/office/powerpoint/2010/main" val="4225657852"/>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a:t>
            </a:r>
            <a:r>
              <a:rPr lang="de-CH" dirty="0" smtClean="0">
                <a:latin typeface="Calibri Light" panose="020F0302020204030204" pitchFamily="34" charset="0"/>
              </a:rPr>
              <a:t>Phone 7</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smtClean="0">
                <a:latin typeface="Calibri Light" panose="020F0302020204030204" pitchFamily="34" charset="0"/>
              </a:rPr>
              <a:t>Auf </a:t>
            </a:r>
            <a:r>
              <a:rPr lang="de-CH" dirty="0">
                <a:latin typeface="Calibri Light" panose="020F0302020204030204" pitchFamily="34" charset="0"/>
              </a:rPr>
              <a:t>Windows CE 6.0 R3 basierend</a:t>
            </a:r>
          </a:p>
          <a:p>
            <a:r>
              <a:rPr lang="de-CH" dirty="0">
                <a:latin typeface="Calibri Light" panose="020F0302020204030204" pitchFamily="34" charset="0"/>
              </a:rPr>
              <a:t>Gestensteuerung </a:t>
            </a:r>
            <a:r>
              <a:rPr lang="de-CH" dirty="0" smtClean="0">
                <a:latin typeface="Calibri Light" panose="020F0302020204030204" pitchFamily="34" charset="0"/>
              </a:rPr>
              <a:t>(</a:t>
            </a:r>
            <a:r>
              <a:rPr lang="de-CH" dirty="0">
                <a:latin typeface="Calibri Light" panose="020F0302020204030204" pitchFamily="34" charset="0"/>
              </a:rPr>
              <a:t>T</a:t>
            </a:r>
            <a:r>
              <a:rPr lang="de-CH" dirty="0" smtClean="0">
                <a:latin typeface="Calibri Light" panose="020F0302020204030204" pitchFamily="34" charset="0"/>
              </a:rPr>
              <a:t>ouch </a:t>
            </a:r>
            <a:r>
              <a:rPr lang="de-CH" dirty="0">
                <a:latin typeface="Calibri Light" panose="020F0302020204030204" pitchFamily="34" charset="0"/>
              </a:rPr>
              <a:t>zum Z</a:t>
            </a:r>
            <a:r>
              <a:rPr lang="de-CH" dirty="0" smtClean="0">
                <a:latin typeface="Calibri Light" panose="020F0302020204030204" pitchFamily="34" charset="0"/>
              </a:rPr>
              <a:t>oomen, etc.)</a:t>
            </a:r>
            <a:endParaRPr lang="de-CH" dirty="0">
              <a:latin typeface="Calibri Light" panose="020F0302020204030204" pitchFamily="34" charset="0"/>
            </a:endParaRPr>
          </a:p>
        </p:txBody>
      </p:sp>
      <p:pic>
        <p:nvPicPr>
          <p:cNvPr id="4098" name="Picture 2" descr="Datei:Samsung Omnia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5063" y="2168411"/>
            <a:ext cx="1884025" cy="2512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00604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latin typeface="Calibri Light" panose="020F0302020204030204" pitchFamily="34" charset="0"/>
              </a:rPr>
              <a:t>Windows Phone </a:t>
            </a:r>
            <a:r>
              <a:rPr lang="de-CH" dirty="0" smtClean="0">
                <a:latin typeface="Calibri Light" panose="020F0302020204030204" pitchFamily="34" charset="0"/>
              </a:rPr>
              <a:t>8</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smtClean="0">
                <a:latin typeface="Calibri Light" panose="020F0302020204030204" pitchFamily="34" charset="0"/>
              </a:rPr>
              <a:t>Auf </a:t>
            </a:r>
            <a:r>
              <a:rPr lang="de-CH" dirty="0">
                <a:latin typeface="Calibri Light" panose="020F0302020204030204" pitchFamily="34" charset="0"/>
              </a:rPr>
              <a:t>Windows 8 / Windows RT basierend</a:t>
            </a:r>
          </a:p>
          <a:p>
            <a:r>
              <a:rPr lang="de-CH" dirty="0" smtClean="0">
                <a:latin typeface="Calibri Light" panose="020F0302020204030204" pitchFamily="34" charset="0"/>
              </a:rPr>
              <a:t>Kacheloberfläche wie Windows 8</a:t>
            </a:r>
            <a:endParaRPr lang="de-CH" dirty="0">
              <a:latin typeface="Calibri Light" panose="020F0302020204030204" pitchFamily="34" charset="0"/>
            </a:endParaRPr>
          </a:p>
        </p:txBody>
      </p:sp>
      <p:pic>
        <p:nvPicPr>
          <p:cNvPr id="5122" name="Picture 2" descr="Datei:Windows Phone 8 StartScre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6505" y="2072983"/>
            <a:ext cx="1520657" cy="2702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980760"/>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Vielen Dank für das Interesse</a:t>
            </a:r>
          </a:p>
        </p:txBody>
      </p:sp>
      <p:sp>
        <p:nvSpPr>
          <p:cNvPr id="3" name="Inhaltsplatzhalter 2"/>
          <p:cNvSpPr>
            <a:spLocks noGrp="1"/>
          </p:cNvSpPr>
          <p:nvPr>
            <p:ph idx="1"/>
          </p:nvPr>
        </p:nvSpPr>
        <p:spPr>
          <a:xfrm rot="5400000">
            <a:off x="11086963" y="3275746"/>
            <a:ext cx="1777041" cy="306509"/>
          </a:xfrm>
        </p:spPr>
        <p:txBody>
          <a:bodyPr>
            <a:normAutofit fontScale="85000" lnSpcReduction="10000"/>
          </a:bodyPr>
          <a:lstStyle/>
          <a:p>
            <a:pPr marL="0" indent="0">
              <a:buNone/>
            </a:pPr>
            <a:r>
              <a:rPr lang="de-CH" dirty="0" smtClean="0"/>
              <a:t>Quelle: Wikipedia</a:t>
            </a:r>
            <a:endParaRPr lang="de-CH" dirty="0"/>
          </a:p>
        </p:txBody>
      </p:sp>
    </p:spTree>
    <p:extLst>
      <p:ext uri="{BB962C8B-B14F-4D97-AF65-F5344CB8AC3E}">
        <p14:creationId xmlns:p14="http://schemas.microsoft.com/office/powerpoint/2010/main" val="1458861655"/>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Geschichte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0" indent="0">
              <a:buNone/>
            </a:pPr>
            <a:r>
              <a:rPr lang="de-DE" dirty="0">
                <a:latin typeface="Calibri Light" panose="020F0302020204030204" pitchFamily="34" charset="0"/>
              </a:rPr>
              <a:t>Auch heute noch ist Windows eine der tragenden Säulen des Geschäfts von Microsoft und die "Cash </a:t>
            </a:r>
            <a:r>
              <a:rPr lang="de-DE" dirty="0" err="1">
                <a:latin typeface="Calibri Light" panose="020F0302020204030204" pitchFamily="34" charset="0"/>
              </a:rPr>
              <a:t>cow</a:t>
            </a:r>
            <a:r>
              <a:rPr lang="de-DE" dirty="0">
                <a:latin typeface="Calibri Light" panose="020F0302020204030204" pitchFamily="34" charset="0"/>
              </a:rPr>
              <a:t>" des Unternehmens. Mit Windows macht Softwarekonzern heute rund ein Drittel seines Milliardenumsatz und erzielt damit zwei Drittel seines Gewinns. Weit mehr als 90 Prozent aller Computer weltweit laufen mit einer der verschiedenen Windows-Versionen.</a:t>
            </a:r>
            <a:endParaRPr lang="de-CH" dirty="0">
              <a:latin typeface="Calibri Light" panose="020F0302020204030204" pitchFamily="34" charset="0"/>
            </a:endParaRPr>
          </a:p>
        </p:txBody>
      </p:sp>
    </p:spTree>
    <p:extLst>
      <p:ext uri="{BB962C8B-B14F-4D97-AF65-F5344CB8AC3E}">
        <p14:creationId xmlns:p14="http://schemas.microsoft.com/office/powerpoint/2010/main" val="3269056148"/>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Geschichte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0" indent="0">
              <a:buNone/>
            </a:pPr>
            <a:r>
              <a:rPr lang="de-CH" dirty="0">
                <a:latin typeface="Calibri Light" panose="020F0302020204030204" pitchFamily="34" charset="0"/>
              </a:rPr>
              <a:t>Gates programmierte die Oberfläche von Apples Macintosh nach. Apples Anwälte konnte er sich eine </a:t>
            </a:r>
            <a:r>
              <a:rPr lang="de-CH" dirty="0" err="1">
                <a:latin typeface="Calibri Light" panose="020F0302020204030204" pitchFamily="34" charset="0"/>
              </a:rPr>
              <a:t>zeitlang</a:t>
            </a:r>
            <a:r>
              <a:rPr lang="de-CH" dirty="0">
                <a:latin typeface="Calibri Light" panose="020F0302020204030204" pitchFamily="34" charset="0"/>
              </a:rPr>
              <a:t> vom Hals halten, da er für Apple dringend benötigte Mac-Anwendungen lieferte. Als Microsoft Anfang 1988 mit dem nächsten größeren Versionssprung Windows 2.03 an die Öffentlichkeit ging, verklagte Apple seinen Rivalen wegen Verstoßes des Urheberrechtes. Den über Jahre erbittert geführten Rechtsstreit verlor Apple schließlich 1994 - auch weil Apple sich in den 80er Jahren bei Xerox bedient hatte</a:t>
            </a:r>
            <a:r>
              <a:rPr lang="de-CH" dirty="0" smtClean="0">
                <a:latin typeface="Calibri Light" panose="020F0302020204030204" pitchFamily="34" charset="0"/>
              </a:rPr>
              <a:t>.</a:t>
            </a:r>
            <a:endParaRPr lang="de-CH" dirty="0">
              <a:latin typeface="Calibri Light" panose="020F0302020204030204" pitchFamily="34" charset="0"/>
            </a:endParaRPr>
          </a:p>
        </p:txBody>
      </p:sp>
    </p:spTree>
    <p:extLst>
      <p:ext uri="{BB962C8B-B14F-4D97-AF65-F5344CB8AC3E}">
        <p14:creationId xmlns:p14="http://schemas.microsoft.com/office/powerpoint/2010/main" val="2407882422"/>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Geschichte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0" indent="0">
              <a:buNone/>
            </a:pPr>
            <a:r>
              <a:rPr lang="de-CH" dirty="0">
                <a:latin typeface="Calibri Light" panose="020F0302020204030204" pitchFamily="34" charset="0"/>
              </a:rPr>
              <a:t>Die Beziehung zwischen Apple und Microsoft normalisierte sich erst wieder im Sommer 1997, als der zu Apple zurückgekehrte Steve Jobs die Hilfe von Microsoft in Anspruch nahm, um das in Schwierigkeiten geratene Unternehmen wieder profitabel zu machen. Apple nahm seinen Kontrahenten und dessen "Kopierleidenschaft" aber auch Jahre später noch zum Beispiel in ironisch fingierten Werbeanzeigen aufs Korn.</a:t>
            </a:r>
          </a:p>
        </p:txBody>
      </p:sp>
    </p:spTree>
    <p:extLst>
      <p:ext uri="{BB962C8B-B14F-4D97-AF65-F5344CB8AC3E}">
        <p14:creationId xmlns:p14="http://schemas.microsoft.com/office/powerpoint/2010/main" val="266591308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Geschichte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0" indent="0">
              <a:buNone/>
            </a:pPr>
            <a:r>
              <a:rPr lang="de-CH" dirty="0">
                <a:latin typeface="Calibri Light" panose="020F0302020204030204" pitchFamily="34" charset="0"/>
              </a:rPr>
              <a:t>Zum Start von Windows 1.0 gab es weltweit lediglich sechs Millionen Personal Computer. Erst rund fünf Jahre später, im Jahr 1990, gelang dem Software-Entwickler aus Redmond ein erster Erfolg mit Windows 3.0. Den endgültigen Durchbruch bescherte dem Unternehmen weitere fünf Jahre später Windows 95.</a:t>
            </a:r>
          </a:p>
        </p:txBody>
      </p:sp>
    </p:spTree>
    <p:extLst>
      <p:ext uri="{BB962C8B-B14F-4D97-AF65-F5344CB8AC3E}">
        <p14:creationId xmlns:p14="http://schemas.microsoft.com/office/powerpoint/2010/main" val="3284182201"/>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Windows Geschichte</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pPr marL="0" indent="0">
              <a:buNone/>
            </a:pPr>
            <a:r>
              <a:rPr lang="de-CH" dirty="0" smtClean="0">
                <a:latin typeface="Calibri Light" panose="020F0302020204030204" pitchFamily="34" charset="0"/>
              </a:rPr>
              <a:t>Unter </a:t>
            </a:r>
            <a:r>
              <a:rPr lang="de-CH" dirty="0">
                <a:latin typeface="Calibri Light" panose="020F0302020204030204" pitchFamily="34" charset="0"/>
              </a:rPr>
              <a:t>Windows 95 ließen sich Peripheriegeräte wie Drucker deutlich einfacher anschließen und in Betrieb nehmen. Ohne umständliche Installation von Treibersoftware kam der Nutzer aber dennoch nur selten aus. Und erstmals kommt Windows auch mit einem virtuellen Papierkorb auf der Schreibtischoberfläche. Auch eine Verbindung zum Internet gab es zum ersten Mal. Über den Internet Explorer führte der Weg - über ein Update - zu den Online-Diensten und dem World Wide Web</a:t>
            </a:r>
            <a:r>
              <a:rPr lang="de-CH" dirty="0" smtClean="0">
                <a:latin typeface="Calibri Light" panose="020F0302020204030204" pitchFamily="34" charset="0"/>
              </a:rPr>
              <a:t>.</a:t>
            </a:r>
          </a:p>
        </p:txBody>
      </p:sp>
    </p:spTree>
    <p:extLst>
      <p:ext uri="{BB962C8B-B14F-4D97-AF65-F5344CB8AC3E}">
        <p14:creationId xmlns:p14="http://schemas.microsoft.com/office/powerpoint/2010/main" val="944922706"/>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latin typeface="Calibri Light" panose="020F0302020204030204" pitchFamily="34" charset="0"/>
              </a:rPr>
              <a:t>Bill Gates </a:t>
            </a:r>
            <a:br>
              <a:rPr lang="de-CH" dirty="0" smtClean="0">
                <a:latin typeface="Calibri Light" panose="020F0302020204030204" pitchFamily="34" charset="0"/>
              </a:rPr>
            </a:br>
            <a:r>
              <a:rPr lang="de-CH" dirty="0" smtClean="0">
                <a:latin typeface="Calibri Light" panose="020F0302020204030204" pitchFamily="34" charset="0"/>
              </a:rPr>
              <a:t>Früher</a:t>
            </a:r>
            <a:endParaRPr lang="de-CH" dirty="0">
              <a:latin typeface="Calibri Light" panose="020F0302020204030204" pitchFamily="34" charset="0"/>
            </a:endParaRPr>
          </a:p>
        </p:txBody>
      </p:sp>
      <p:sp>
        <p:nvSpPr>
          <p:cNvPr id="3" name="Inhaltsplatzhalter 2"/>
          <p:cNvSpPr>
            <a:spLocks noGrp="1"/>
          </p:cNvSpPr>
          <p:nvPr>
            <p:ph idx="1"/>
          </p:nvPr>
        </p:nvSpPr>
        <p:spPr/>
        <p:txBody>
          <a:bodyPr/>
          <a:lstStyle/>
          <a:p>
            <a:r>
              <a:rPr lang="de-CH" dirty="0">
                <a:latin typeface="Calibri Light" panose="020F0302020204030204" pitchFamily="34" charset="0"/>
              </a:rPr>
              <a:t>Bill Gates ist das zweite Kind von einem wohlhabenden Rechtsanwalts William H. Gates und der der Lehrerin Mary Maxwell Gates</a:t>
            </a:r>
          </a:p>
          <a:p>
            <a:r>
              <a:rPr lang="de-CH" dirty="0">
                <a:latin typeface="Calibri Light" panose="020F0302020204030204" pitchFamily="34" charset="0"/>
              </a:rPr>
              <a:t>Bill Gates war in der Grundschule gut in Mathematik und Naturwissenschaften</a:t>
            </a:r>
          </a:p>
          <a:p>
            <a:r>
              <a:rPr lang="de-CH" dirty="0">
                <a:latin typeface="Calibri Light" panose="020F0302020204030204" pitchFamily="34" charset="0"/>
              </a:rPr>
              <a:t>An der Grundschule </a:t>
            </a:r>
            <a:r>
              <a:rPr lang="de-CH" dirty="0" smtClean="0">
                <a:latin typeface="Calibri Light" panose="020F0302020204030204" pitchFamily="34" charset="0"/>
              </a:rPr>
              <a:t>durfte </a:t>
            </a:r>
            <a:r>
              <a:rPr lang="de-CH" dirty="0">
                <a:latin typeface="Calibri Light" panose="020F0302020204030204" pitchFamily="34" charset="0"/>
              </a:rPr>
              <a:t>Bill Gates </a:t>
            </a:r>
            <a:r>
              <a:rPr lang="de-CH" dirty="0" smtClean="0">
                <a:latin typeface="Calibri Light" panose="020F0302020204030204" pitchFamily="34" charset="0"/>
              </a:rPr>
              <a:t>an </a:t>
            </a:r>
            <a:r>
              <a:rPr lang="de-CH" dirty="0">
                <a:latin typeface="Calibri Light" panose="020F0302020204030204" pitchFamily="34" charset="0"/>
              </a:rPr>
              <a:t>den Computer und lernte so ein paar Programmiersprachen</a:t>
            </a:r>
          </a:p>
          <a:p>
            <a:r>
              <a:rPr lang="de-CH" dirty="0" smtClean="0">
                <a:latin typeface="Calibri Light" panose="020F0302020204030204" pitchFamily="34" charset="0"/>
              </a:rPr>
              <a:t>Nach der Schule studierte Bill Gates an </a:t>
            </a:r>
            <a:r>
              <a:rPr lang="de-CH" dirty="0">
                <a:latin typeface="Calibri Light" panose="020F0302020204030204" pitchFamily="34" charset="0"/>
              </a:rPr>
              <a:t>der Harvard University, dort verbrachte er die meiste Zeit im Computerraum</a:t>
            </a:r>
          </a:p>
          <a:p>
            <a:r>
              <a:rPr lang="de-CH" dirty="0">
                <a:latin typeface="Calibri Light" panose="020F0302020204030204" pitchFamily="34" charset="0"/>
              </a:rPr>
              <a:t>Bill Gates brach sein Studium ab und konzentrierte sich auf die Führung seiner Firma </a:t>
            </a:r>
            <a:r>
              <a:rPr lang="de-CH" dirty="0" smtClean="0">
                <a:latin typeface="Calibri Light" panose="020F0302020204030204" pitchFamily="34" charset="0"/>
              </a:rPr>
              <a:t>Microsoft </a:t>
            </a:r>
            <a:r>
              <a:rPr lang="de-CH" dirty="0">
                <a:latin typeface="Calibri Light" panose="020F0302020204030204" pitchFamily="34" charset="0"/>
              </a:rPr>
              <a:t>und schon nach wenigen Jahren </a:t>
            </a:r>
            <a:r>
              <a:rPr lang="de-CH" dirty="0" smtClean="0">
                <a:latin typeface="Calibri Light" panose="020F0302020204030204" pitchFamily="34" charset="0"/>
              </a:rPr>
              <a:t>zog er </a:t>
            </a:r>
            <a:r>
              <a:rPr lang="de-CH" dirty="0">
                <a:latin typeface="Calibri Light" panose="020F0302020204030204" pitchFamily="34" charset="0"/>
              </a:rPr>
              <a:t>das grosse </a:t>
            </a:r>
            <a:r>
              <a:rPr lang="de-CH" dirty="0" smtClean="0">
                <a:latin typeface="Calibri Light" panose="020F0302020204030204" pitchFamily="34" charset="0"/>
              </a:rPr>
              <a:t>Los</a:t>
            </a:r>
            <a:endParaRPr lang="de-CH" dirty="0">
              <a:latin typeface="Calibri Light" panose="020F0302020204030204" pitchFamily="34" charset="0"/>
            </a:endParaRPr>
          </a:p>
        </p:txBody>
      </p:sp>
    </p:spTree>
    <p:extLst>
      <p:ext uri="{BB962C8B-B14F-4D97-AF65-F5344CB8AC3E}">
        <p14:creationId xmlns:p14="http://schemas.microsoft.com/office/powerpoint/2010/main" val="3337793017"/>
      </p:ext>
    </p:extLst>
  </p:cSld>
  <p:clrMapOvr>
    <a:masterClrMapping/>
  </p:clrMapOvr>
  <mc:AlternateContent xmlns:mc="http://schemas.openxmlformats.org/markup-compatibility/2006" xmlns:p15="http://schemas.microsoft.com/office/powerpoint/2012/main">
    <mc:Choice Requires="p15">
      <p:transition spd="med">
        <p15:prstTrans prst="fallOver"/>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ahmen">
  <a:themeElements>
    <a:clrScheme name="Rahmen">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Rahmen">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ahm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TC103457475[[fn=Rahmen]]</Template>
  <TotalTime>0</TotalTime>
  <Words>1402</Words>
  <Application>Microsoft Office PowerPoint</Application>
  <PresentationFormat>Breitbild</PresentationFormat>
  <Paragraphs>109</Paragraphs>
  <Slides>35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35</vt:i4>
      </vt:variant>
    </vt:vector>
  </HeadingPairs>
  <TitlesOfParts>
    <vt:vector size="42" baseType="lpstr">
      <vt:lpstr>Arial</vt:lpstr>
      <vt:lpstr>Calibri Light</vt:lpstr>
      <vt:lpstr>Cambria</vt:lpstr>
      <vt:lpstr>Corbel</vt:lpstr>
      <vt:lpstr>Verdana</vt:lpstr>
      <vt:lpstr>Wingdings 2</vt:lpstr>
      <vt:lpstr>Rahmen</vt:lpstr>
      <vt:lpstr>  Microsoft   Windows</vt:lpstr>
      <vt:lpstr>Inhalt</vt:lpstr>
      <vt:lpstr>Windows Geschichte</vt:lpstr>
      <vt:lpstr>Windows Geschichte</vt:lpstr>
      <vt:lpstr>Windows Geschichte</vt:lpstr>
      <vt:lpstr>Windows Geschichte</vt:lpstr>
      <vt:lpstr>Windows Geschichte</vt:lpstr>
      <vt:lpstr>Windows Geschichte</vt:lpstr>
      <vt:lpstr>Bill Gates  Früher</vt:lpstr>
      <vt:lpstr>Bill Gates Heute</vt:lpstr>
      <vt:lpstr>Windowsversionen</vt:lpstr>
      <vt:lpstr> Windows 1.0x </vt:lpstr>
      <vt:lpstr>Windows 2.xx</vt:lpstr>
      <vt:lpstr>Windows 3.xx</vt:lpstr>
      <vt:lpstr>Windows 95</vt:lpstr>
      <vt:lpstr>PowerPoint-Präsentation</vt:lpstr>
      <vt:lpstr>Windows 98</vt:lpstr>
      <vt:lpstr>Windows 2000</vt:lpstr>
      <vt:lpstr>Windows ME</vt:lpstr>
      <vt:lpstr>Windows  XP</vt:lpstr>
      <vt:lpstr>Windows Vista</vt:lpstr>
      <vt:lpstr>Windows 7</vt:lpstr>
      <vt:lpstr>Windows 8</vt:lpstr>
      <vt:lpstr>Windows Mobile 2002</vt:lpstr>
      <vt:lpstr>Windows Mobile 2003</vt:lpstr>
      <vt:lpstr>Windows Mobile 2003 Second Edition</vt:lpstr>
      <vt:lpstr>Windows Mobile 5.0</vt:lpstr>
      <vt:lpstr>Windows Mobile 6</vt:lpstr>
      <vt:lpstr>Windows Mobile 6.1</vt:lpstr>
      <vt:lpstr>Windows Mobile 6.5</vt:lpstr>
      <vt:lpstr>Windows Mobile 6.5.3</vt:lpstr>
      <vt:lpstr>Windows Embedded Handheld</vt:lpstr>
      <vt:lpstr>Windows Phone 7</vt:lpstr>
      <vt:lpstr>Windows Phone 8</vt:lpstr>
      <vt:lpstr>Vielen Dank für das Interesse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Windows</dc:title>
  <dc:creator>Sandro</dc:creator>
  <cp:lastModifiedBy>Florian</cp:lastModifiedBy>
  <cp:revision>38</cp:revision>
  <dcterms:created xsi:type="dcterms:W3CDTF">2014-08-13T12:32:50Z</dcterms:created>
  <dcterms:modified xsi:type="dcterms:W3CDTF">2014-08-20T14:17:11Z</dcterms:modified>
</cp:coreProperties>
</file>