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61" r:id="rId9"/>
    <p:sldId id="266" r:id="rId10"/>
    <p:sldId id="262" r:id="rId11"/>
    <p:sldId id="267" r:id="rId12"/>
    <p:sldId id="263" r:id="rId13"/>
    <p:sldId id="274" r:id="rId14"/>
    <p:sldId id="275" r:id="rId15"/>
    <p:sldId id="276" r:id="rId16"/>
    <p:sldId id="277" r:id="rId17"/>
    <p:sldId id="278" r:id="rId18"/>
    <p:sldId id="268" r:id="rId19"/>
    <p:sldId id="264" r:id="rId20"/>
    <p:sldId id="269" r:id="rId21"/>
    <p:sldId id="265" r:id="rId22"/>
    <p:sldId id="270" r:id="rId23"/>
    <p:sldId id="273"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E20F28CB-C860-481A-975A-AF3BC382AFE9}" type="datetimeFigureOut">
              <a:rPr lang="de-CH" smtClean="0"/>
              <a:t>19.08.2015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3516287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20F28CB-C860-481A-975A-AF3BC382AFE9}" type="datetimeFigureOut">
              <a:rPr lang="de-CH" smtClean="0"/>
              <a:t>19.08.2015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221035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20F28CB-C860-481A-975A-AF3BC382AFE9}" type="datetimeFigureOut">
              <a:rPr lang="de-CH" smtClean="0"/>
              <a:t>19.08.2015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330724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20F28CB-C860-481A-975A-AF3BC382AFE9}" type="datetimeFigureOut">
              <a:rPr lang="de-CH" smtClean="0"/>
              <a:t>19.08.2015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230862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20F28CB-C860-481A-975A-AF3BC382AFE9}" type="datetimeFigureOut">
              <a:rPr lang="de-CH" smtClean="0"/>
              <a:t>19.08.2015</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182735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E20F28CB-C860-481A-975A-AF3BC382AFE9}" type="datetimeFigureOut">
              <a:rPr lang="de-CH" smtClean="0"/>
              <a:t>19.08.2015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135307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E20F28CB-C860-481A-975A-AF3BC382AFE9}" type="datetimeFigureOut">
              <a:rPr lang="de-CH" smtClean="0"/>
              <a:t>19.08.2015</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1350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E20F28CB-C860-481A-975A-AF3BC382AFE9}" type="datetimeFigureOut">
              <a:rPr lang="de-CH" smtClean="0"/>
              <a:t>19.08.2015</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340026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20F28CB-C860-481A-975A-AF3BC382AFE9}" type="datetimeFigureOut">
              <a:rPr lang="de-CH" smtClean="0"/>
              <a:t>19.08.2015</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152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20F28CB-C860-481A-975A-AF3BC382AFE9}" type="datetimeFigureOut">
              <a:rPr lang="de-CH" smtClean="0"/>
              <a:t>19.08.2015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222045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20F28CB-C860-481A-975A-AF3BC382AFE9}" type="datetimeFigureOut">
              <a:rPr lang="de-CH" smtClean="0"/>
              <a:t>19.08.2015</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0AD91843-E44E-44ED-B1D4-B77725B96EE1}" type="slidenum">
              <a:rPr lang="de-CH" smtClean="0"/>
              <a:t>‹Nr.›</a:t>
            </a:fld>
            <a:endParaRPr lang="de-CH"/>
          </a:p>
        </p:txBody>
      </p:sp>
    </p:spTree>
    <p:extLst>
      <p:ext uri="{BB962C8B-B14F-4D97-AF65-F5344CB8AC3E}">
        <p14:creationId xmlns:p14="http://schemas.microsoft.com/office/powerpoint/2010/main" val="30549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F28CB-C860-481A-975A-AF3BC382AFE9}" type="datetimeFigureOut">
              <a:rPr lang="de-CH" smtClean="0"/>
              <a:t>19.08.2015</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91843-E44E-44ED-B1D4-B77725B96EE1}" type="slidenum">
              <a:rPr lang="de-CH" smtClean="0"/>
              <a:t>‹Nr.›</a:t>
            </a:fld>
            <a:endParaRPr lang="de-CH"/>
          </a:p>
        </p:txBody>
      </p:sp>
    </p:spTree>
    <p:extLst>
      <p:ext uri="{BB962C8B-B14F-4D97-AF65-F5344CB8AC3E}">
        <p14:creationId xmlns:p14="http://schemas.microsoft.com/office/powerpoint/2010/main" val="322794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317236" y="4443286"/>
            <a:ext cx="1557528" cy="622490"/>
          </a:xfrm>
        </p:spPr>
        <p:txBody>
          <a:bodyPr/>
          <a:lstStyle/>
          <a:p>
            <a:r>
              <a:rPr lang="de-CH" dirty="0" smtClean="0"/>
              <a:t>Windows</a:t>
            </a:r>
            <a:endParaRPr lang="de-CH" dirty="0"/>
          </a:p>
        </p:txBody>
      </p:sp>
      <p:pic>
        <p:nvPicPr>
          <p:cNvPr id="4" name="Grafik 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5355685" y="2542032"/>
            <a:ext cx="1480630" cy="1480630"/>
          </a:xfrm>
          <a:prstGeom prst="rect">
            <a:avLst/>
          </a:prstGeom>
        </p:spPr>
      </p:pic>
      <p:sp>
        <p:nvSpPr>
          <p:cNvPr id="5" name="Textfeld 4"/>
          <p:cNvSpPr txBox="1"/>
          <p:nvPr/>
        </p:nvSpPr>
        <p:spPr>
          <a:xfrm>
            <a:off x="7132320" y="6409944"/>
            <a:ext cx="4873752" cy="369332"/>
          </a:xfrm>
          <a:prstGeom prst="rect">
            <a:avLst/>
          </a:prstGeom>
          <a:noFill/>
        </p:spPr>
        <p:txBody>
          <a:bodyPr wrap="square" rtlCol="0">
            <a:spAutoFit/>
          </a:bodyPr>
          <a:lstStyle/>
          <a:p>
            <a:r>
              <a:rPr lang="de-CH" dirty="0" smtClean="0">
                <a:solidFill>
                  <a:schemeClr val="bg1">
                    <a:lumMod val="85000"/>
                  </a:schemeClr>
                </a:solidFill>
              </a:rPr>
              <a:t>Das Windows-Logo ist Eigentum der Microsoft Inc.</a:t>
            </a:r>
            <a:endParaRPr lang="de-CH" dirty="0">
              <a:solidFill>
                <a:schemeClr val="bg1">
                  <a:lumMod val="85000"/>
                </a:schemeClr>
              </a:solidFill>
            </a:endParaRPr>
          </a:p>
        </p:txBody>
      </p:sp>
      <p:sp>
        <p:nvSpPr>
          <p:cNvPr id="6" name="Textfeld 5"/>
          <p:cNvSpPr txBox="1"/>
          <p:nvPr/>
        </p:nvSpPr>
        <p:spPr>
          <a:xfrm>
            <a:off x="115824" y="6409944"/>
            <a:ext cx="5809488" cy="369332"/>
          </a:xfrm>
          <a:prstGeom prst="rect">
            <a:avLst/>
          </a:prstGeom>
          <a:noFill/>
        </p:spPr>
        <p:txBody>
          <a:bodyPr wrap="square" rtlCol="0">
            <a:spAutoFit/>
          </a:bodyPr>
          <a:lstStyle/>
          <a:p>
            <a:r>
              <a:rPr lang="de-CH" dirty="0" smtClean="0">
                <a:solidFill>
                  <a:schemeClr val="bg1">
                    <a:lumMod val="85000"/>
                  </a:schemeClr>
                </a:solidFill>
              </a:rPr>
              <a:t>Präsentation erstellt von K. Müller, J. Lüthi und M. Bollhalder</a:t>
            </a:r>
            <a:endParaRPr lang="de-CH" dirty="0">
              <a:solidFill>
                <a:schemeClr val="bg1">
                  <a:lumMod val="85000"/>
                </a:schemeClr>
              </a:solidFill>
            </a:endParaRPr>
          </a:p>
        </p:txBody>
      </p:sp>
    </p:spTree>
    <p:extLst>
      <p:ext uri="{BB962C8B-B14F-4D97-AF65-F5344CB8AC3E}">
        <p14:creationId xmlns:p14="http://schemas.microsoft.com/office/powerpoint/2010/main" val="4222157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Vista</a:t>
            </a:r>
            <a:endParaRPr lang="de-CH" dirty="0"/>
          </a:p>
        </p:txBody>
      </p:sp>
      <p:sp>
        <p:nvSpPr>
          <p:cNvPr id="3" name="Inhaltsplatzhalter 2"/>
          <p:cNvSpPr>
            <a:spLocks noGrp="1"/>
          </p:cNvSpPr>
          <p:nvPr>
            <p:ph idx="1"/>
          </p:nvPr>
        </p:nvSpPr>
        <p:spPr/>
        <p:txBody>
          <a:bodyPr/>
          <a:lstStyle/>
          <a:p>
            <a:r>
              <a:rPr lang="de-CH" dirty="0"/>
              <a:t>Windows Vista wurde im November 2006 für Unternehmen und im Januar 2007 auch für Privatanwender auf den Markt gebracht</a:t>
            </a:r>
            <a:r>
              <a:rPr lang="de-CH" dirty="0" smtClean="0"/>
              <a:t>.</a:t>
            </a:r>
          </a:p>
          <a:p>
            <a:endParaRPr lang="de-CH" dirty="0" smtClean="0"/>
          </a:p>
          <a:p>
            <a:r>
              <a:rPr lang="de-DE" dirty="0"/>
              <a:t>Windows Vista(in romanischen Sprachen für ,,Ausblick“) wurde am 30. Januar 2007 veröffentlicht. Windows Vista ist der Nachfolger von Windows XP. Die </a:t>
            </a:r>
            <a:r>
              <a:rPr lang="de-DE" dirty="0" smtClean="0"/>
              <a:t>größte </a:t>
            </a:r>
            <a:r>
              <a:rPr lang="de-DE" dirty="0"/>
              <a:t>Neuerung von Windows Vista ist </a:t>
            </a:r>
            <a:r>
              <a:rPr lang="de-DE" dirty="0" err="1"/>
              <a:t>Aero</a:t>
            </a:r>
            <a:r>
              <a:rPr lang="de-DE" dirty="0"/>
              <a:t>, die neue Benutzeroberfläche von Windows. </a:t>
            </a:r>
            <a:r>
              <a:rPr lang="de-DE" dirty="0" smtClean="0"/>
              <a:t>Außerdem </a:t>
            </a:r>
            <a:r>
              <a:rPr lang="de-DE" dirty="0"/>
              <a:t>wurde eine Sidebar integriert. Eine Sidebar ist eine Anwendung mit Miniatur Dienstanwendungen, wie das Wetter oder Nachrichten.</a:t>
            </a:r>
            <a:endParaRPr lang="de-CH" dirty="0"/>
          </a:p>
          <a:p>
            <a:endParaRPr lang="de-CH" dirty="0"/>
          </a:p>
          <a:p>
            <a:endParaRPr lang="de-CH" dirty="0"/>
          </a:p>
        </p:txBody>
      </p:sp>
    </p:spTree>
    <p:extLst>
      <p:ext uri="{BB962C8B-B14F-4D97-AF65-F5344CB8AC3E}">
        <p14:creationId xmlns:p14="http://schemas.microsoft.com/office/powerpoint/2010/main" val="2570468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Benutzeroberfläche Windows </a:t>
            </a:r>
            <a:r>
              <a:rPr lang="de-CH" dirty="0" smtClean="0"/>
              <a:t>Vista</a:t>
            </a:r>
            <a:endParaRPr lang="de-CH" dirty="0"/>
          </a:p>
        </p:txBody>
      </p:sp>
      <p:pic>
        <p:nvPicPr>
          <p:cNvPr id="4" name="Inhaltsplatzhalter 3"/>
          <p:cNvPicPr>
            <a:picLocks noGrp="1" noChangeAspect="1"/>
          </p:cNvPicPr>
          <p:nvPr>
            <p:ph idx="1"/>
          </p:nvPr>
        </p:nvPicPr>
        <p:blipFill>
          <a:blip r:embed="rId2"/>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71133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7 Starter</a:t>
            </a:r>
            <a:endParaRPr lang="de-CH" dirty="0"/>
          </a:p>
        </p:txBody>
      </p:sp>
      <p:sp>
        <p:nvSpPr>
          <p:cNvPr id="3" name="Inhaltsplatzhalter 2"/>
          <p:cNvSpPr>
            <a:spLocks noGrp="1"/>
          </p:cNvSpPr>
          <p:nvPr>
            <p:ph idx="1"/>
          </p:nvPr>
        </p:nvSpPr>
        <p:spPr/>
        <p:txBody>
          <a:bodyPr>
            <a:normAutofit/>
          </a:bodyPr>
          <a:lstStyle/>
          <a:p>
            <a:pPr lvl="0"/>
            <a:r>
              <a:rPr lang="de-CH" dirty="0" smtClean="0"/>
              <a:t>Max </a:t>
            </a:r>
            <a:r>
              <a:rPr lang="de-CH" dirty="0"/>
              <a:t>2GB Ram</a:t>
            </a:r>
          </a:p>
          <a:p>
            <a:pPr lvl="0"/>
            <a:r>
              <a:rPr lang="de-CH" dirty="0"/>
              <a:t>Eingeschränkter Mediaplayer</a:t>
            </a:r>
          </a:p>
          <a:p>
            <a:pPr lvl="0"/>
            <a:r>
              <a:rPr lang="de-CH" dirty="0"/>
              <a:t>Max. 3 Benutzerprozesse gleichzeitig</a:t>
            </a:r>
          </a:p>
          <a:p>
            <a:pPr lvl="0"/>
            <a:r>
              <a:rPr lang="de-CH" dirty="0"/>
              <a:t>Desktophintergrund nicht veränderbar</a:t>
            </a:r>
          </a:p>
          <a:p>
            <a:pPr lvl="0"/>
            <a:r>
              <a:rPr lang="de-CH" dirty="0"/>
              <a:t>Max 2 Desktops, aber nicht </a:t>
            </a:r>
            <a:r>
              <a:rPr lang="de-CH" dirty="0" err="1"/>
              <a:t>vergrösserbar</a:t>
            </a:r>
            <a:endParaRPr lang="de-CH" dirty="0"/>
          </a:p>
          <a:p>
            <a:endParaRPr lang="de-CH" dirty="0"/>
          </a:p>
        </p:txBody>
      </p:sp>
    </p:spTree>
    <p:extLst>
      <p:ext uri="{BB962C8B-B14F-4D97-AF65-F5344CB8AC3E}">
        <p14:creationId xmlns:p14="http://schemas.microsoft.com/office/powerpoint/2010/main" val="31527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7 Home Basic</a:t>
            </a:r>
            <a:endParaRPr lang="de-CH" dirty="0"/>
          </a:p>
        </p:txBody>
      </p:sp>
      <p:sp>
        <p:nvSpPr>
          <p:cNvPr id="3" name="Inhaltsplatzhalter 2"/>
          <p:cNvSpPr>
            <a:spLocks noGrp="1"/>
          </p:cNvSpPr>
          <p:nvPr>
            <p:ph idx="1"/>
          </p:nvPr>
        </p:nvSpPr>
        <p:spPr/>
        <p:txBody>
          <a:bodyPr/>
          <a:lstStyle/>
          <a:p>
            <a:pPr lvl="0"/>
            <a:r>
              <a:rPr lang="de-CH" dirty="0" smtClean="0"/>
              <a:t>Verminderte </a:t>
            </a:r>
            <a:r>
              <a:rPr lang="de-CH" dirty="0"/>
              <a:t>Ausstattung</a:t>
            </a:r>
          </a:p>
          <a:p>
            <a:pPr lvl="0"/>
            <a:r>
              <a:rPr lang="de-CH" dirty="0"/>
              <a:t>Kein Windows Media Center enthalten</a:t>
            </a:r>
          </a:p>
          <a:p>
            <a:pPr lvl="0"/>
            <a:r>
              <a:rPr lang="de-CH" dirty="0"/>
              <a:t>Mehrere Monitore</a:t>
            </a:r>
          </a:p>
          <a:p>
            <a:pPr lvl="0"/>
            <a:r>
              <a:rPr lang="de-CH" dirty="0"/>
              <a:t>Schnelles wechseln zwischen Benutzern möglich</a:t>
            </a:r>
          </a:p>
          <a:p>
            <a:pPr lvl="0"/>
            <a:r>
              <a:rPr lang="de-CH" dirty="0"/>
              <a:t>Max. 4GB Ram in 32Bit </a:t>
            </a:r>
          </a:p>
          <a:p>
            <a:pPr lvl="0"/>
            <a:r>
              <a:rPr lang="de-CH" dirty="0"/>
              <a:t>Max 8GB Ram in 64Bit</a:t>
            </a:r>
          </a:p>
          <a:p>
            <a:endParaRPr lang="de-CH" dirty="0"/>
          </a:p>
        </p:txBody>
      </p:sp>
    </p:spTree>
    <p:extLst>
      <p:ext uri="{BB962C8B-B14F-4D97-AF65-F5344CB8AC3E}">
        <p14:creationId xmlns:p14="http://schemas.microsoft.com/office/powerpoint/2010/main" val="2348113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Windows 7 Home Premium</a:t>
            </a:r>
            <a:br>
              <a:rPr lang="de-CH" dirty="0"/>
            </a:br>
            <a:endParaRPr lang="de-CH" dirty="0"/>
          </a:p>
        </p:txBody>
      </p:sp>
      <p:sp>
        <p:nvSpPr>
          <p:cNvPr id="3" name="Inhaltsplatzhalter 2"/>
          <p:cNvSpPr>
            <a:spLocks noGrp="1"/>
          </p:cNvSpPr>
          <p:nvPr>
            <p:ph idx="1"/>
          </p:nvPr>
        </p:nvSpPr>
        <p:spPr/>
        <p:txBody>
          <a:bodyPr/>
          <a:lstStyle/>
          <a:p>
            <a:pPr lvl="0"/>
            <a:r>
              <a:rPr lang="de-CH" dirty="0" smtClean="0"/>
              <a:t>Max</a:t>
            </a:r>
            <a:r>
              <a:rPr lang="de-CH" dirty="0"/>
              <a:t>. 16GB Ram</a:t>
            </a:r>
          </a:p>
          <a:p>
            <a:pPr lvl="0"/>
            <a:r>
              <a:rPr lang="de-CH" dirty="0"/>
              <a:t>Unterstützt HDTV</a:t>
            </a:r>
          </a:p>
          <a:p>
            <a:pPr lvl="0"/>
            <a:r>
              <a:rPr lang="de-CH" dirty="0"/>
              <a:t>Abspielen &amp; schreiben von </a:t>
            </a:r>
            <a:r>
              <a:rPr lang="de-CH" dirty="0" err="1"/>
              <a:t>DVD’s</a:t>
            </a:r>
            <a:endParaRPr lang="de-CH" dirty="0"/>
          </a:p>
          <a:p>
            <a:pPr lvl="0"/>
            <a:r>
              <a:rPr lang="de-CH" dirty="0"/>
              <a:t>Media Center, Media Player und einige Spiele sind enthalten</a:t>
            </a:r>
          </a:p>
          <a:p>
            <a:endParaRPr lang="de-CH" dirty="0"/>
          </a:p>
        </p:txBody>
      </p:sp>
    </p:spTree>
    <p:extLst>
      <p:ext uri="{BB962C8B-B14F-4D97-AF65-F5344CB8AC3E}">
        <p14:creationId xmlns:p14="http://schemas.microsoft.com/office/powerpoint/2010/main" val="296100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Windows 7 </a:t>
            </a:r>
            <a:r>
              <a:rPr lang="de-CH" dirty="0" smtClean="0"/>
              <a:t>Professional</a:t>
            </a:r>
            <a:endParaRPr lang="de-CH" dirty="0"/>
          </a:p>
        </p:txBody>
      </p:sp>
      <p:sp>
        <p:nvSpPr>
          <p:cNvPr id="3" name="Inhaltsplatzhalter 2"/>
          <p:cNvSpPr>
            <a:spLocks noGrp="1"/>
          </p:cNvSpPr>
          <p:nvPr>
            <p:ph idx="1"/>
          </p:nvPr>
        </p:nvSpPr>
        <p:spPr/>
        <p:txBody>
          <a:bodyPr/>
          <a:lstStyle/>
          <a:p>
            <a:pPr lvl="0"/>
            <a:r>
              <a:rPr lang="de-CH" dirty="0" smtClean="0"/>
              <a:t>Arbeitsspeicher </a:t>
            </a:r>
            <a:r>
              <a:rPr lang="de-CH" dirty="0"/>
              <a:t>auf 192GB limitiert.</a:t>
            </a:r>
          </a:p>
          <a:p>
            <a:pPr lvl="0"/>
            <a:r>
              <a:rPr lang="de-CH" dirty="0"/>
              <a:t>Spiele wie </a:t>
            </a:r>
            <a:r>
              <a:rPr lang="de-CH" dirty="0" err="1"/>
              <a:t>Minesweeper</a:t>
            </a:r>
            <a:r>
              <a:rPr lang="de-CH" dirty="0"/>
              <a:t> und Solitär sind nicht Installiert, aber können installiert werden.</a:t>
            </a:r>
          </a:p>
          <a:p>
            <a:endParaRPr lang="de-CH" dirty="0"/>
          </a:p>
        </p:txBody>
      </p:sp>
    </p:spTree>
    <p:extLst>
      <p:ext uri="{BB962C8B-B14F-4D97-AF65-F5344CB8AC3E}">
        <p14:creationId xmlns:p14="http://schemas.microsoft.com/office/powerpoint/2010/main" val="181000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Windows 7 </a:t>
            </a:r>
            <a:r>
              <a:rPr lang="de-CH" dirty="0" smtClean="0"/>
              <a:t>Ultimate</a:t>
            </a:r>
            <a:endParaRPr lang="de-CH" dirty="0"/>
          </a:p>
        </p:txBody>
      </p:sp>
      <p:sp>
        <p:nvSpPr>
          <p:cNvPr id="3" name="Inhaltsplatzhalter 2"/>
          <p:cNvSpPr>
            <a:spLocks noGrp="1"/>
          </p:cNvSpPr>
          <p:nvPr>
            <p:ph idx="1"/>
          </p:nvPr>
        </p:nvSpPr>
        <p:spPr/>
        <p:txBody>
          <a:bodyPr>
            <a:normAutofit fontScale="92500" lnSpcReduction="10000"/>
          </a:bodyPr>
          <a:lstStyle/>
          <a:p>
            <a:r>
              <a:rPr lang="de-CH" dirty="0"/>
              <a:t>Windows 7 Ultimate enthält die Funktionen aller anderen Versionen und richtet sich an Kleinunternehmer, die ihren PC privat und geschäftlich </a:t>
            </a:r>
            <a:r>
              <a:rPr lang="de-CH" dirty="0" smtClean="0"/>
              <a:t>brauchen, </a:t>
            </a:r>
            <a:r>
              <a:rPr lang="de-CH" dirty="0"/>
              <a:t>sowie an Privatanwender, die ihren Rechner sowohl zu Hause als auch im Unternehmensnetzwerk </a:t>
            </a:r>
            <a:r>
              <a:rPr lang="de-CH" dirty="0" smtClean="0"/>
              <a:t>nutzen. </a:t>
            </a:r>
            <a:r>
              <a:rPr lang="de-CH" dirty="0"/>
              <a:t>Ultimate bietet zusätzlich unter anderem die Festplattenverschlüsselung </a:t>
            </a:r>
            <a:r>
              <a:rPr lang="de-CH" dirty="0" err="1"/>
              <a:t>BitLocker</a:t>
            </a:r>
            <a:r>
              <a:rPr lang="de-CH" dirty="0"/>
              <a:t> und das Starten von virtuellen Festplatten im VHD-Format. Auch ermöglicht es dem Anwender, jederzeit die Systemsprache zu ändern.</a:t>
            </a:r>
          </a:p>
          <a:p>
            <a:r>
              <a:rPr lang="de-CH" dirty="0"/>
              <a:t>Alle Funktionen</a:t>
            </a:r>
          </a:p>
          <a:p>
            <a:r>
              <a:rPr lang="de-CH" dirty="0"/>
              <a:t>Festplattenverschlüsselung </a:t>
            </a:r>
            <a:r>
              <a:rPr lang="de-CH" dirty="0" smtClean="0"/>
              <a:t>durch </a:t>
            </a:r>
            <a:r>
              <a:rPr lang="de-CH" dirty="0" smtClean="0"/>
              <a:t>Bitlocker</a:t>
            </a:r>
            <a:endParaRPr lang="de-CH" dirty="0"/>
          </a:p>
          <a:p>
            <a:r>
              <a:rPr lang="de-CH" dirty="0"/>
              <a:t>Virtuelle Festplatten</a:t>
            </a:r>
          </a:p>
          <a:p>
            <a:r>
              <a:rPr lang="de-CH" dirty="0"/>
              <a:t>Systemsprache änderbar</a:t>
            </a:r>
          </a:p>
          <a:p>
            <a:endParaRPr lang="de-CH" dirty="0"/>
          </a:p>
        </p:txBody>
      </p:sp>
    </p:spTree>
    <p:extLst>
      <p:ext uri="{BB962C8B-B14F-4D97-AF65-F5344CB8AC3E}">
        <p14:creationId xmlns:p14="http://schemas.microsoft.com/office/powerpoint/2010/main" val="252416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Windows 7 Enterprise</a:t>
            </a:r>
            <a:br>
              <a:rPr lang="de-CH" dirty="0"/>
            </a:br>
            <a:endParaRPr lang="de-CH" dirty="0"/>
          </a:p>
        </p:txBody>
      </p:sp>
      <p:sp>
        <p:nvSpPr>
          <p:cNvPr id="3" name="Inhaltsplatzhalter 2"/>
          <p:cNvSpPr>
            <a:spLocks noGrp="1"/>
          </p:cNvSpPr>
          <p:nvPr>
            <p:ph idx="1"/>
          </p:nvPr>
        </p:nvSpPr>
        <p:spPr/>
        <p:txBody>
          <a:bodyPr/>
          <a:lstStyle/>
          <a:p>
            <a:pPr lvl="0"/>
            <a:r>
              <a:rPr lang="de-CH" dirty="0" smtClean="0"/>
              <a:t>Im Grunde </a:t>
            </a:r>
            <a:r>
              <a:rPr lang="de-CH" dirty="0"/>
              <a:t>wie Ultimate, nur in CD-Form verkauft und ohne </a:t>
            </a:r>
            <a:r>
              <a:rPr lang="de-CH" dirty="0" err="1"/>
              <a:t>Minesweeper</a:t>
            </a:r>
            <a:endParaRPr lang="de-CH" dirty="0"/>
          </a:p>
          <a:p>
            <a:r>
              <a:rPr lang="de-CH" dirty="0" smtClean="0"/>
              <a:t>Geeignet für </a:t>
            </a:r>
            <a:r>
              <a:rPr lang="de-CH" dirty="0" smtClean="0"/>
              <a:t>Unternehmen und kleine Firmen</a:t>
            </a:r>
            <a:endParaRPr lang="de-CH" dirty="0"/>
          </a:p>
        </p:txBody>
      </p:sp>
    </p:spTree>
    <p:extLst>
      <p:ext uri="{BB962C8B-B14F-4D97-AF65-F5344CB8AC3E}">
        <p14:creationId xmlns:p14="http://schemas.microsoft.com/office/powerpoint/2010/main" val="3184250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Benutzeroberfläche Windows 7</a:t>
            </a:r>
          </a:p>
        </p:txBody>
      </p:sp>
      <p:pic>
        <p:nvPicPr>
          <p:cNvPr id="4" name="Inhaltsplatzhalter 3"/>
          <p:cNvPicPr>
            <a:picLocks noGrp="1" noChangeAspect="1"/>
          </p:cNvPicPr>
          <p:nvPr>
            <p:ph idx="1"/>
          </p:nvPr>
        </p:nvPicPr>
        <p:blipFill>
          <a:blip r:embed="rId2"/>
          <a:stretch>
            <a:fillRect/>
          </a:stretch>
        </p:blipFill>
        <p:spPr>
          <a:xfrm>
            <a:off x="3810000" y="2286794"/>
            <a:ext cx="4572000" cy="3429000"/>
          </a:xfrm>
          <a:prstGeom prst="rect">
            <a:avLst/>
          </a:prstGeom>
        </p:spPr>
      </p:pic>
    </p:spTree>
    <p:extLst>
      <p:ext uri="{BB962C8B-B14F-4D97-AF65-F5344CB8AC3E}">
        <p14:creationId xmlns:p14="http://schemas.microsoft.com/office/powerpoint/2010/main" val="16705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8</a:t>
            </a:r>
            <a:endParaRPr lang="de-CH" dirty="0"/>
          </a:p>
        </p:txBody>
      </p:sp>
      <p:sp>
        <p:nvSpPr>
          <p:cNvPr id="3" name="Inhaltsplatzhalter 2"/>
          <p:cNvSpPr>
            <a:spLocks noGrp="1"/>
          </p:cNvSpPr>
          <p:nvPr>
            <p:ph idx="1"/>
          </p:nvPr>
        </p:nvSpPr>
        <p:spPr/>
        <p:txBody>
          <a:bodyPr/>
          <a:lstStyle/>
          <a:p>
            <a:r>
              <a:rPr lang="de-CH" dirty="0"/>
              <a:t>Windows 8 wurde am 26. Oktober 2012 veröffentlicht und ist der Nachfolger von Windows 7. Windows 8 bietet mehr Kompatibilität mit Tablets, und macht die Bedienung mit Touchscreen besser. Das Startmenu wurde abgeschafft und durch einen Startbildschirm ersetzt, der im Metro-Look gestaltet ist. </a:t>
            </a:r>
            <a:endParaRPr lang="de-CH" dirty="0" smtClean="0"/>
          </a:p>
          <a:p>
            <a:endParaRPr lang="de-CH" dirty="0"/>
          </a:p>
          <a:p>
            <a:r>
              <a:rPr lang="de-CH" dirty="0"/>
              <a:t>Mit Windows 8 wurde auch Secure Boot standardmässig aktiviert, was einen besseren Schutz gegen </a:t>
            </a:r>
            <a:r>
              <a:rPr lang="de-CH" dirty="0" err="1"/>
              <a:t>Bootkits</a:t>
            </a:r>
            <a:r>
              <a:rPr lang="de-CH" dirty="0"/>
              <a:t> ermöglicht.</a:t>
            </a:r>
          </a:p>
          <a:p>
            <a:endParaRPr lang="de-CH" dirty="0"/>
          </a:p>
        </p:txBody>
      </p:sp>
    </p:spTree>
    <p:extLst>
      <p:ext uri="{BB962C8B-B14F-4D97-AF65-F5344CB8AC3E}">
        <p14:creationId xmlns:p14="http://schemas.microsoft.com/office/powerpoint/2010/main" val="292925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Inhaltsverzeichnis</a:t>
            </a:r>
            <a:endParaRPr lang="de-CH" dirty="0"/>
          </a:p>
        </p:txBody>
      </p:sp>
      <p:sp>
        <p:nvSpPr>
          <p:cNvPr id="3" name="Inhaltsplatzhalter 2"/>
          <p:cNvSpPr>
            <a:spLocks noGrp="1"/>
          </p:cNvSpPr>
          <p:nvPr>
            <p:ph idx="1"/>
          </p:nvPr>
        </p:nvSpPr>
        <p:spPr/>
        <p:txBody>
          <a:bodyPr/>
          <a:lstStyle/>
          <a:p>
            <a:r>
              <a:rPr lang="de-CH" dirty="0" smtClean="0"/>
              <a:t>Ursprung</a:t>
            </a:r>
          </a:p>
          <a:p>
            <a:r>
              <a:rPr lang="de-CH" dirty="0" smtClean="0"/>
              <a:t>Erster Erfolg</a:t>
            </a:r>
          </a:p>
          <a:p>
            <a:r>
              <a:rPr lang="de-CH" dirty="0" smtClean="0"/>
              <a:t>Windows 95</a:t>
            </a:r>
          </a:p>
          <a:p>
            <a:r>
              <a:rPr lang="de-CH" dirty="0" smtClean="0"/>
              <a:t>Windows XP</a:t>
            </a:r>
          </a:p>
          <a:p>
            <a:r>
              <a:rPr lang="de-CH" dirty="0" smtClean="0"/>
              <a:t>Windows Vista</a:t>
            </a:r>
          </a:p>
          <a:p>
            <a:r>
              <a:rPr lang="de-CH" dirty="0" smtClean="0"/>
              <a:t>Windows 7</a:t>
            </a:r>
          </a:p>
          <a:p>
            <a:r>
              <a:rPr lang="de-CH" dirty="0" smtClean="0"/>
              <a:t>Windows 8</a:t>
            </a:r>
          </a:p>
          <a:p>
            <a:r>
              <a:rPr lang="de-CH" dirty="0" smtClean="0"/>
              <a:t>Windows 10</a:t>
            </a:r>
          </a:p>
          <a:p>
            <a:endParaRPr lang="de-CH" dirty="0" smtClean="0"/>
          </a:p>
          <a:p>
            <a:endParaRPr lang="de-CH" dirty="0"/>
          </a:p>
        </p:txBody>
      </p:sp>
    </p:spTree>
    <p:extLst>
      <p:ext uri="{BB962C8B-B14F-4D97-AF65-F5344CB8AC3E}">
        <p14:creationId xmlns:p14="http://schemas.microsoft.com/office/powerpoint/2010/main" val="2140732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Benutzeroberfläche Windows 8</a:t>
            </a:r>
          </a:p>
        </p:txBody>
      </p:sp>
      <p:pic>
        <p:nvPicPr>
          <p:cNvPr id="4" name="Inhaltsplatzhalter 3"/>
          <p:cNvPicPr>
            <a:picLocks noGrp="1" noChangeAspect="1"/>
          </p:cNvPicPr>
          <p:nvPr>
            <p:ph idx="1"/>
          </p:nvPr>
        </p:nvPicPr>
        <p:blipFill>
          <a:blip r:embed="rId2"/>
          <a:stretch>
            <a:fillRect/>
          </a:stretch>
        </p:blipFill>
        <p:spPr>
          <a:xfrm>
            <a:off x="2227192" y="1825625"/>
            <a:ext cx="7737615" cy="4351338"/>
          </a:xfrm>
          <a:prstGeom prst="rect">
            <a:avLst/>
          </a:prstGeom>
        </p:spPr>
      </p:pic>
    </p:spTree>
    <p:extLst>
      <p:ext uri="{BB962C8B-B14F-4D97-AF65-F5344CB8AC3E}">
        <p14:creationId xmlns:p14="http://schemas.microsoft.com/office/powerpoint/2010/main" val="1604267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10</a:t>
            </a:r>
            <a:endParaRPr lang="de-CH" dirty="0"/>
          </a:p>
        </p:txBody>
      </p:sp>
      <p:sp>
        <p:nvSpPr>
          <p:cNvPr id="3" name="Inhaltsplatzhalter 2"/>
          <p:cNvSpPr>
            <a:spLocks noGrp="1"/>
          </p:cNvSpPr>
          <p:nvPr>
            <p:ph idx="1"/>
          </p:nvPr>
        </p:nvSpPr>
        <p:spPr/>
        <p:txBody>
          <a:bodyPr/>
          <a:lstStyle/>
          <a:p>
            <a:r>
              <a:rPr lang="de-CH" dirty="0"/>
              <a:t>Windows 10 wurde am 29.Juli 2015 Veröffentlicht. Es bringt den neuen Browser Microsoft Edge mit sich, der den veralteten Internet Explorer ersetzt. Neu ist auch die neue Sprachsuche und Assistentin Cortana, die eine Konkurrenz zu Apples Siri darstellt. Windows 10 </a:t>
            </a:r>
            <a:r>
              <a:rPr lang="de-CH" dirty="0" err="1" smtClean="0"/>
              <a:t>funktioniet</a:t>
            </a:r>
            <a:r>
              <a:rPr lang="de-CH" dirty="0" smtClean="0"/>
              <a:t> auf allen </a:t>
            </a:r>
            <a:r>
              <a:rPr lang="de-CH" dirty="0"/>
              <a:t>Geräten </a:t>
            </a:r>
            <a:r>
              <a:rPr lang="de-CH" dirty="0" smtClean="0"/>
              <a:t>gleich, </a:t>
            </a:r>
            <a:r>
              <a:rPr lang="de-CH" dirty="0"/>
              <a:t>egal ob Tablet, PC, Handy oder Xbox</a:t>
            </a:r>
            <a:r>
              <a:rPr lang="de-CH" dirty="0" smtClean="0"/>
              <a:t>.</a:t>
            </a:r>
          </a:p>
          <a:p>
            <a:r>
              <a:rPr lang="de-CH" dirty="0"/>
              <a:t>Mit Windows 10 kommt auch das Startmenu zurück, welches das alte Startmenu aus Windows 7 mit dem Metro-Look aus Windows 8 kombiniert. Das Upgrade auf Windows 10 von Windows 7/8/8.1 Home, Home Premium und Professional ist im ersten Jahr gratis.</a:t>
            </a:r>
          </a:p>
          <a:p>
            <a:endParaRPr lang="de-CH" dirty="0"/>
          </a:p>
        </p:txBody>
      </p:sp>
    </p:spTree>
    <p:extLst>
      <p:ext uri="{BB962C8B-B14F-4D97-AF65-F5344CB8AC3E}">
        <p14:creationId xmlns:p14="http://schemas.microsoft.com/office/powerpoint/2010/main" val="132785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Benutzeroberfläche Windows 10 </a:t>
            </a:r>
            <a:endParaRPr lang="de-CH" dirty="0"/>
          </a:p>
        </p:txBody>
      </p:sp>
      <p:pic>
        <p:nvPicPr>
          <p:cNvPr id="4" name="Inhaltsplatzhalter 3"/>
          <p:cNvPicPr>
            <a:picLocks noGrp="1" noChangeAspect="1"/>
          </p:cNvPicPr>
          <p:nvPr>
            <p:ph idx="1"/>
          </p:nvPr>
        </p:nvPicPr>
        <p:blipFill>
          <a:blip r:embed="rId2"/>
          <a:stretch>
            <a:fillRect/>
          </a:stretch>
        </p:blipFill>
        <p:spPr>
          <a:xfrm>
            <a:off x="2538412" y="2001044"/>
            <a:ext cx="7115175" cy="4000500"/>
          </a:xfrm>
          <a:prstGeom prst="rect">
            <a:avLst/>
          </a:prstGeom>
        </p:spPr>
      </p:pic>
    </p:spTree>
    <p:extLst>
      <p:ext uri="{BB962C8B-B14F-4D97-AF65-F5344CB8AC3E}">
        <p14:creationId xmlns:p14="http://schemas.microsoft.com/office/powerpoint/2010/main" val="427834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Ende</a:t>
            </a:r>
            <a:endParaRPr lang="de-CH" dirty="0"/>
          </a:p>
        </p:txBody>
      </p:sp>
      <p:sp>
        <p:nvSpPr>
          <p:cNvPr id="3" name="Inhaltsplatzhalter 2"/>
          <p:cNvSpPr>
            <a:spLocks noGrp="1"/>
          </p:cNvSpPr>
          <p:nvPr>
            <p:ph idx="1"/>
          </p:nvPr>
        </p:nvSpPr>
        <p:spPr/>
        <p:txBody>
          <a:bodyPr/>
          <a:lstStyle/>
          <a:p>
            <a:r>
              <a:rPr lang="de-CH" dirty="0" smtClean="0"/>
              <a:t>Vielen Dank für Ihre Aufmerksamkeit!</a:t>
            </a:r>
            <a:endParaRPr lang="de-CH" dirty="0"/>
          </a:p>
        </p:txBody>
      </p:sp>
    </p:spTree>
    <p:extLst>
      <p:ext uri="{BB962C8B-B14F-4D97-AF65-F5344CB8AC3E}">
        <p14:creationId xmlns:p14="http://schemas.microsoft.com/office/powerpoint/2010/main" val="177271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Ursprung</a:t>
            </a:r>
            <a:endParaRPr lang="de-CH" dirty="0"/>
          </a:p>
        </p:txBody>
      </p:sp>
      <p:sp>
        <p:nvSpPr>
          <p:cNvPr id="3" name="Inhaltsplatzhalter 2"/>
          <p:cNvSpPr>
            <a:spLocks noGrp="1"/>
          </p:cNvSpPr>
          <p:nvPr>
            <p:ph idx="1"/>
          </p:nvPr>
        </p:nvSpPr>
        <p:spPr/>
        <p:txBody>
          <a:bodyPr>
            <a:normAutofit lnSpcReduction="10000"/>
          </a:bodyPr>
          <a:lstStyle/>
          <a:p>
            <a:r>
              <a:rPr lang="de-CH" dirty="0"/>
              <a:t>Windows hiess ursprünglich „Microsoft Windows“ und war eine grafische </a:t>
            </a:r>
            <a:r>
              <a:rPr lang="de-CH" dirty="0" smtClean="0"/>
              <a:t>Erweiterung </a:t>
            </a:r>
            <a:r>
              <a:rPr lang="de-CH" dirty="0"/>
              <a:t>des Betriebssystems MS-DOS. Als Microsoft die Versionen ME und 98 zu Windows XP vereinigte, </a:t>
            </a:r>
            <a:r>
              <a:rPr lang="de-CH" dirty="0" smtClean="0"/>
              <a:t>nannte </a:t>
            </a:r>
            <a:r>
              <a:rPr lang="de-CH" dirty="0"/>
              <a:t>man das Betriebssystem nur noch Windows. Der </a:t>
            </a:r>
            <a:r>
              <a:rPr lang="de-CH" dirty="0" smtClean="0"/>
              <a:t>Name </a:t>
            </a:r>
            <a:r>
              <a:rPr lang="de-CH" dirty="0"/>
              <a:t>Windows (englisch für „Fenster“) kommt daher, dass Anwendungen als viereckige Fenster auf dem Bildschirm angezeigt werden. </a:t>
            </a:r>
            <a:endParaRPr lang="de-CH" dirty="0" smtClean="0"/>
          </a:p>
          <a:p>
            <a:endParaRPr lang="de-CH" dirty="0"/>
          </a:p>
          <a:p>
            <a:r>
              <a:rPr lang="de-CH" dirty="0"/>
              <a:t>Windows Betriebssysteme sind </a:t>
            </a:r>
            <a:r>
              <a:rPr lang="de-CH" dirty="0" smtClean="0"/>
              <a:t>vor allem </a:t>
            </a:r>
            <a:r>
              <a:rPr lang="de-CH" dirty="0"/>
              <a:t>auf Computern und Servern verbreitet. Daneben trifft man </a:t>
            </a:r>
            <a:r>
              <a:rPr lang="de-CH" dirty="0" smtClean="0"/>
              <a:t>aber </a:t>
            </a:r>
            <a:r>
              <a:rPr lang="de-CH" dirty="0"/>
              <a:t>auch Varianten auf Smartphones</a:t>
            </a:r>
            <a:r>
              <a:rPr lang="de-CH" dirty="0" smtClean="0"/>
              <a:t>, </a:t>
            </a:r>
            <a:r>
              <a:rPr lang="de-CH" dirty="0"/>
              <a:t>oder Messgeräten an. Auch in Kassensystemen und </a:t>
            </a:r>
            <a:r>
              <a:rPr lang="de-CH" dirty="0" smtClean="0"/>
              <a:t>Kraftfahrzeugen </a:t>
            </a:r>
            <a:r>
              <a:rPr lang="de-CH" dirty="0" smtClean="0"/>
              <a:t>findet man </a:t>
            </a:r>
            <a:r>
              <a:rPr lang="de-CH" dirty="0" smtClean="0"/>
              <a:t>sie. </a:t>
            </a:r>
            <a:endParaRPr lang="de-CH" dirty="0"/>
          </a:p>
          <a:p>
            <a:endParaRPr lang="de-CH" dirty="0"/>
          </a:p>
        </p:txBody>
      </p:sp>
    </p:spTree>
    <p:extLst>
      <p:ext uri="{BB962C8B-B14F-4D97-AF65-F5344CB8AC3E}">
        <p14:creationId xmlns:p14="http://schemas.microsoft.com/office/powerpoint/2010/main" val="1137368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Erster Erfolg</a:t>
            </a:r>
            <a:endParaRPr lang="de-CH" dirty="0"/>
          </a:p>
        </p:txBody>
      </p:sp>
      <p:sp>
        <p:nvSpPr>
          <p:cNvPr id="3" name="Inhaltsplatzhalter 2"/>
          <p:cNvSpPr>
            <a:spLocks noGrp="1"/>
          </p:cNvSpPr>
          <p:nvPr>
            <p:ph idx="1"/>
          </p:nvPr>
        </p:nvSpPr>
        <p:spPr/>
        <p:txBody>
          <a:bodyPr>
            <a:normAutofit lnSpcReduction="10000"/>
          </a:bodyPr>
          <a:lstStyle/>
          <a:p>
            <a:r>
              <a:rPr lang="de-CH" dirty="0" smtClean="0"/>
              <a:t>Windows 3 hatte den Codenamen „Sparta“ und war das erste Windows mit Internetzugang. </a:t>
            </a:r>
          </a:p>
          <a:p>
            <a:endParaRPr lang="de-CH" dirty="0" smtClean="0"/>
          </a:p>
          <a:p>
            <a:r>
              <a:rPr lang="de-CH" dirty="0" smtClean="0"/>
              <a:t>Die erste erfolgreiche Version von Windows war Windows Version war 3.1x, da sie Microsoft Excel und Word unterstützte, und eine verbesserte Benutzeroberfläche besass. Windows 3.1x wurde in den ersten 3 Monaten 3 Millionen mal verkauft. </a:t>
            </a:r>
          </a:p>
          <a:p>
            <a:endParaRPr lang="de-CH" dirty="0" smtClean="0"/>
          </a:p>
          <a:p>
            <a:r>
              <a:rPr lang="de-CH" dirty="0" smtClean="0"/>
              <a:t>Windows 3.2 wurde vor allem in China verwendet, da die Zeicheneingabe optimiert wurde. </a:t>
            </a:r>
          </a:p>
          <a:p>
            <a:pPr marL="0" indent="0">
              <a:buNone/>
            </a:pPr>
            <a:endParaRPr lang="de-CH" dirty="0"/>
          </a:p>
        </p:txBody>
      </p:sp>
    </p:spTree>
    <p:extLst>
      <p:ext uri="{BB962C8B-B14F-4D97-AF65-F5344CB8AC3E}">
        <p14:creationId xmlns:p14="http://schemas.microsoft.com/office/powerpoint/2010/main" val="87338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Benutzeroberfläche Windows 3</a:t>
            </a:r>
            <a:endParaRPr lang="de-CH" dirty="0"/>
          </a:p>
        </p:txBody>
      </p:sp>
      <p:pic>
        <p:nvPicPr>
          <p:cNvPr id="4" name="Inhaltsplatzhalter 3"/>
          <p:cNvPicPr>
            <a:picLocks noGrp="1" noChangeAspect="1"/>
          </p:cNvPicPr>
          <p:nvPr>
            <p:ph idx="1"/>
          </p:nvPr>
        </p:nvPicPr>
        <p:blipFill>
          <a:blip r:embed="rId2"/>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3441036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95</a:t>
            </a:r>
            <a:endParaRPr lang="de-CH" dirty="0"/>
          </a:p>
        </p:txBody>
      </p:sp>
      <p:sp>
        <p:nvSpPr>
          <p:cNvPr id="3" name="Inhaltsplatzhalter 2"/>
          <p:cNvSpPr>
            <a:spLocks noGrp="1"/>
          </p:cNvSpPr>
          <p:nvPr>
            <p:ph idx="1"/>
          </p:nvPr>
        </p:nvSpPr>
        <p:spPr/>
        <p:txBody>
          <a:bodyPr/>
          <a:lstStyle/>
          <a:p>
            <a:r>
              <a:rPr lang="de-CH" dirty="0" smtClean="0"/>
              <a:t>Erstes Windows mit «Start» Button</a:t>
            </a:r>
          </a:p>
          <a:p>
            <a:r>
              <a:rPr lang="de-CH" dirty="0" smtClean="0"/>
              <a:t>Erstes Windows mit «Desktop»</a:t>
            </a:r>
          </a:p>
          <a:p>
            <a:r>
              <a:rPr lang="de-CH" dirty="0" smtClean="0"/>
              <a:t>«Klicken Sie auf ‘Start’, um </a:t>
            </a:r>
            <a:r>
              <a:rPr lang="de-CH" smtClean="0"/>
              <a:t>zu beenden!»</a:t>
            </a:r>
            <a:endParaRPr lang="de-CH"/>
          </a:p>
        </p:txBody>
      </p:sp>
    </p:spTree>
    <p:extLst>
      <p:ext uri="{BB962C8B-B14F-4D97-AF65-F5344CB8AC3E}">
        <p14:creationId xmlns:p14="http://schemas.microsoft.com/office/powerpoint/2010/main" val="2572365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Werbung Windows 95</a:t>
            </a:r>
            <a:endParaRPr lang="de-CH" dirty="0"/>
          </a:p>
        </p:txBody>
      </p:sp>
      <p:pic>
        <p:nvPicPr>
          <p:cNvPr id="4" name="Windows 95 Werbu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95638" y="1825625"/>
            <a:ext cx="5802312" cy="4351338"/>
          </a:xfrm>
        </p:spPr>
      </p:pic>
    </p:spTree>
    <p:extLst>
      <p:ext uri="{BB962C8B-B14F-4D97-AF65-F5344CB8AC3E}">
        <p14:creationId xmlns:p14="http://schemas.microsoft.com/office/powerpoint/2010/main" val="2672567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Windows XP</a:t>
            </a:r>
            <a:endParaRPr lang="de-CH" dirty="0"/>
          </a:p>
        </p:txBody>
      </p:sp>
      <p:sp>
        <p:nvSpPr>
          <p:cNvPr id="3" name="Inhaltsplatzhalter 2"/>
          <p:cNvSpPr>
            <a:spLocks noGrp="1"/>
          </p:cNvSpPr>
          <p:nvPr>
            <p:ph idx="1"/>
          </p:nvPr>
        </p:nvSpPr>
        <p:spPr/>
        <p:txBody>
          <a:bodyPr/>
          <a:lstStyle/>
          <a:p>
            <a:r>
              <a:rPr lang="de-CH" dirty="0"/>
              <a:t>Windows XP ist im Oktober 2001 erschienen, sein Codename ist Whistler. Bis dahin war es das meistverkaufte Windows. Es war die erste Windows Version, die auch Offiziell für den privaten Gebrauch deklariert wurde. Windows XP basierte auf der Grafischen </a:t>
            </a:r>
            <a:r>
              <a:rPr lang="de-CH" dirty="0" smtClean="0"/>
              <a:t>Nutzeroberfläche </a:t>
            </a:r>
            <a:r>
              <a:rPr lang="de-CH" dirty="0"/>
              <a:t>namens Luna. Luna bietet den Standarthintergrund: Grüne Idylle</a:t>
            </a:r>
            <a:r>
              <a:rPr lang="de-CH" dirty="0" smtClean="0"/>
              <a:t>.</a:t>
            </a:r>
          </a:p>
          <a:p>
            <a:endParaRPr lang="de-CH" dirty="0"/>
          </a:p>
          <a:p>
            <a:r>
              <a:rPr lang="de-CH" dirty="0"/>
              <a:t>2005 Wurde auf gleicher Basis das Windows XP Professional x64 und 2008 wurde Windows Embedded Standard 2009 auf den Markt gebracht.</a:t>
            </a:r>
          </a:p>
          <a:p>
            <a:endParaRPr lang="de-CH" dirty="0"/>
          </a:p>
        </p:txBody>
      </p:sp>
    </p:spTree>
    <p:extLst>
      <p:ext uri="{BB962C8B-B14F-4D97-AF65-F5344CB8AC3E}">
        <p14:creationId xmlns:p14="http://schemas.microsoft.com/office/powerpoint/2010/main" val="426449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Benutzeroberfläche Windows </a:t>
            </a:r>
            <a:r>
              <a:rPr lang="de-CH" dirty="0" smtClean="0"/>
              <a:t>XP</a:t>
            </a:r>
            <a:endParaRPr lang="de-CH" dirty="0"/>
          </a:p>
        </p:txBody>
      </p:sp>
      <p:pic>
        <p:nvPicPr>
          <p:cNvPr id="4" name="Inhaltsplatzhalter 3"/>
          <p:cNvPicPr>
            <a:picLocks noGrp="1" noChangeAspect="1"/>
          </p:cNvPicPr>
          <p:nvPr>
            <p:ph idx="1"/>
          </p:nvPr>
        </p:nvPicPr>
        <p:blipFill>
          <a:blip r:embed="rId2"/>
          <a:stretch>
            <a:fillRect/>
          </a:stretch>
        </p:blipFill>
        <p:spPr>
          <a:xfrm>
            <a:off x="671575" y="1865376"/>
            <a:ext cx="5424425" cy="3390266"/>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4015" y="1865376"/>
            <a:ext cx="5223053" cy="3264408"/>
          </a:xfrm>
          <a:prstGeom prst="rect">
            <a:avLst/>
          </a:prstGeom>
        </p:spPr>
      </p:pic>
    </p:spTree>
    <p:extLst>
      <p:ext uri="{BB962C8B-B14F-4D97-AF65-F5344CB8AC3E}">
        <p14:creationId xmlns:p14="http://schemas.microsoft.com/office/powerpoint/2010/main" val="2201414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Breitbild</PresentationFormat>
  <Paragraphs>80</Paragraphs>
  <Slides>23</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Arial</vt:lpstr>
      <vt:lpstr>Calibri</vt:lpstr>
      <vt:lpstr>Calibri Light</vt:lpstr>
      <vt:lpstr>Office Theme</vt:lpstr>
      <vt:lpstr>PowerPoint-Präsentation</vt:lpstr>
      <vt:lpstr>Inhaltsverzeichnis</vt:lpstr>
      <vt:lpstr>Ursprung</vt:lpstr>
      <vt:lpstr>Erster Erfolg</vt:lpstr>
      <vt:lpstr>Benutzeroberfläche Windows 3</vt:lpstr>
      <vt:lpstr>Windows 95</vt:lpstr>
      <vt:lpstr>Werbung Windows 95</vt:lpstr>
      <vt:lpstr>Windows XP</vt:lpstr>
      <vt:lpstr>Benutzeroberfläche Windows XP</vt:lpstr>
      <vt:lpstr>Windows Vista</vt:lpstr>
      <vt:lpstr>Benutzeroberfläche Windows Vista</vt:lpstr>
      <vt:lpstr>Windows 7 Starter</vt:lpstr>
      <vt:lpstr>Windows 7 Home Basic</vt:lpstr>
      <vt:lpstr>Windows 7 Home Premium </vt:lpstr>
      <vt:lpstr>Windows 7 Professional</vt:lpstr>
      <vt:lpstr>Windows 7 Ultimate</vt:lpstr>
      <vt:lpstr>Windows 7 Enterprise </vt:lpstr>
      <vt:lpstr>Benutzeroberfläche Windows 7</vt:lpstr>
      <vt:lpstr>Windows 8</vt:lpstr>
      <vt:lpstr>Benutzeroberfläche Windows 8</vt:lpstr>
      <vt:lpstr>Windows 10</vt:lpstr>
      <vt:lpstr>Benutzeroberfläche Windows 10 </vt:lpstr>
      <vt:lpstr>Ende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 Bollhalder</dc:creator>
  <cp:lastModifiedBy>Marc Bollhalder</cp:lastModifiedBy>
  <cp:revision>34</cp:revision>
  <dcterms:created xsi:type="dcterms:W3CDTF">2015-08-19T07:06:27Z</dcterms:created>
  <dcterms:modified xsi:type="dcterms:W3CDTF">2015-08-19T11:41:14Z</dcterms:modified>
</cp:coreProperties>
</file>