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p:scale>
          <a:sx n="70" d="100"/>
          <a:sy n="70" d="100"/>
        </p:scale>
        <p:origin x="3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GB"/>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GB"/>
          </a:p>
        </p:txBody>
      </p:sp>
      <p:sp>
        <p:nvSpPr>
          <p:cNvPr id="4" name="Datumsplatzhalter 3"/>
          <p:cNvSpPr>
            <a:spLocks noGrp="1"/>
          </p:cNvSpPr>
          <p:nvPr>
            <p:ph type="dt" sz="half" idx="10"/>
          </p:nvPr>
        </p:nvSpPr>
        <p:spPr/>
        <p:txBody>
          <a:bodyPr/>
          <a:lstStyle/>
          <a:p>
            <a:fld id="{8E2BEEB7-4A19-4593-A26D-3920B7BD2AAC}" type="datetimeFigureOut">
              <a:rPr lang="en-GB" smtClean="0"/>
              <a:t>31/08/2016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20799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E2BEEB7-4A19-4593-A26D-3920B7BD2AAC}" type="datetimeFigureOut">
              <a:rPr lang="en-GB" smtClean="0"/>
              <a:t>31/08/2016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198120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E2BEEB7-4A19-4593-A26D-3920B7BD2AAC}" type="datetimeFigureOut">
              <a:rPr lang="en-GB" smtClean="0"/>
              <a:t>31/08/2016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15414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E2BEEB7-4A19-4593-A26D-3920B7BD2AAC}" type="datetimeFigureOut">
              <a:rPr lang="en-GB" smtClean="0"/>
              <a:t>31/08/2016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224579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GB"/>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8E2BEEB7-4A19-4593-A26D-3920B7BD2AAC}" type="datetimeFigureOut">
              <a:rPr lang="en-GB" smtClean="0"/>
              <a:t>31/08/2016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113550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p:cNvSpPr>
            <a:spLocks noGrp="1"/>
          </p:cNvSpPr>
          <p:nvPr>
            <p:ph type="dt" sz="half" idx="10"/>
          </p:nvPr>
        </p:nvSpPr>
        <p:spPr/>
        <p:txBody>
          <a:bodyPr/>
          <a:lstStyle/>
          <a:p>
            <a:fld id="{8E2BEEB7-4A19-4593-A26D-3920B7BD2AAC}" type="datetimeFigureOut">
              <a:rPr lang="en-GB" smtClean="0"/>
              <a:t>31/08/2016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263909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GB"/>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p:cNvSpPr>
            <a:spLocks noGrp="1"/>
          </p:cNvSpPr>
          <p:nvPr>
            <p:ph type="dt" sz="half" idx="10"/>
          </p:nvPr>
        </p:nvSpPr>
        <p:spPr/>
        <p:txBody>
          <a:bodyPr/>
          <a:lstStyle/>
          <a:p>
            <a:fld id="{8E2BEEB7-4A19-4593-A26D-3920B7BD2AAC}" type="datetimeFigureOut">
              <a:rPr lang="en-GB" smtClean="0"/>
              <a:t>31/08/2016</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176559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Datumsplatzhalter 2"/>
          <p:cNvSpPr>
            <a:spLocks noGrp="1"/>
          </p:cNvSpPr>
          <p:nvPr>
            <p:ph type="dt" sz="half" idx="10"/>
          </p:nvPr>
        </p:nvSpPr>
        <p:spPr/>
        <p:txBody>
          <a:bodyPr/>
          <a:lstStyle/>
          <a:p>
            <a:fld id="{8E2BEEB7-4A19-4593-A26D-3920B7BD2AAC}" type="datetimeFigureOut">
              <a:rPr lang="en-GB" smtClean="0"/>
              <a:t>31/08/2016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300716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E2BEEB7-4A19-4593-A26D-3920B7BD2AAC}" type="datetimeFigureOut">
              <a:rPr lang="en-GB" smtClean="0"/>
              <a:t>31/08/2016</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91152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E2BEEB7-4A19-4593-A26D-3920B7BD2AAC}" type="datetimeFigureOut">
              <a:rPr lang="en-GB" smtClean="0"/>
              <a:t>31/08/2016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375397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E2BEEB7-4A19-4593-A26D-3920B7BD2AAC}" type="datetimeFigureOut">
              <a:rPr lang="en-GB" smtClean="0"/>
              <a:t>31/08/2016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0CB72B8-6C74-4D67-82D2-8745AABA89B2}" type="slidenum">
              <a:rPr lang="en-GB" smtClean="0"/>
              <a:t>‹Nr.›</a:t>
            </a:fld>
            <a:endParaRPr lang="en-GB"/>
          </a:p>
        </p:txBody>
      </p:sp>
    </p:spTree>
    <p:extLst>
      <p:ext uri="{BB962C8B-B14F-4D97-AF65-F5344CB8AC3E}">
        <p14:creationId xmlns:p14="http://schemas.microsoft.com/office/powerpoint/2010/main" val="143435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GB"/>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BEEB7-4A19-4593-A26D-3920B7BD2AAC}" type="datetimeFigureOut">
              <a:rPr lang="en-GB" smtClean="0"/>
              <a:t>31/08/2016</a:t>
            </a:fld>
            <a:endParaRPr lang="en-GB"/>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B72B8-6C74-4D67-82D2-8745AABA89B2}" type="slidenum">
              <a:rPr lang="en-GB" smtClean="0"/>
              <a:t>‹Nr.›</a:t>
            </a:fld>
            <a:endParaRPr lang="en-GB"/>
          </a:p>
        </p:txBody>
      </p:sp>
    </p:spTree>
    <p:extLst>
      <p:ext uri="{BB962C8B-B14F-4D97-AF65-F5344CB8AC3E}">
        <p14:creationId xmlns:p14="http://schemas.microsoft.com/office/powerpoint/2010/main" val="50031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err="1"/>
              <a:t>Webseite</a:t>
            </a:r>
            <a:r>
              <a:rPr lang="en-GB" dirty="0"/>
              <a:t> </a:t>
            </a:r>
            <a:r>
              <a:rPr lang="en-GB" dirty="0" err="1"/>
              <a:t>programmieren</a:t>
            </a:r>
            <a:endParaRPr lang="en-GB" dirty="0"/>
          </a:p>
        </p:txBody>
      </p:sp>
      <p:sp>
        <p:nvSpPr>
          <p:cNvPr id="3" name="Untertitel 2"/>
          <p:cNvSpPr>
            <a:spLocks noGrp="1"/>
          </p:cNvSpPr>
          <p:nvPr>
            <p:ph type="subTitle" idx="1"/>
          </p:nvPr>
        </p:nvSpPr>
        <p:spPr/>
        <p:txBody>
          <a:bodyPr/>
          <a:lstStyle/>
          <a:p>
            <a:r>
              <a:rPr lang="en-GB" dirty="0" err="1"/>
              <a:t>Informatikpräsentation</a:t>
            </a:r>
            <a:endParaRPr lang="en-GB" dirty="0"/>
          </a:p>
        </p:txBody>
      </p:sp>
    </p:spTree>
    <p:extLst>
      <p:ext uri="{BB962C8B-B14F-4D97-AF65-F5344CB8AC3E}">
        <p14:creationId xmlns:p14="http://schemas.microsoft.com/office/powerpoint/2010/main" val="868514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Wie</a:t>
            </a:r>
            <a:r>
              <a:rPr lang="en-GB" dirty="0"/>
              <a:t> </a:t>
            </a:r>
            <a:r>
              <a:rPr lang="en-GB" dirty="0" err="1"/>
              <a:t>benutze</a:t>
            </a:r>
            <a:r>
              <a:rPr lang="en-GB" dirty="0"/>
              <a:t> </a:t>
            </a:r>
            <a:r>
              <a:rPr lang="en-GB" dirty="0" err="1"/>
              <a:t>ich</a:t>
            </a:r>
            <a:r>
              <a:rPr lang="en-GB" dirty="0"/>
              <a:t> HTML (1)</a:t>
            </a:r>
          </a:p>
        </p:txBody>
      </p:sp>
      <p:sp>
        <p:nvSpPr>
          <p:cNvPr id="3" name="Inhaltsplatzhalter 2"/>
          <p:cNvSpPr>
            <a:spLocks noGrp="1"/>
          </p:cNvSpPr>
          <p:nvPr>
            <p:ph idx="1"/>
          </p:nvPr>
        </p:nvSpPr>
        <p:spPr/>
        <p:txBody>
          <a:bodyPr>
            <a:normAutofit fontScale="92500" lnSpcReduction="20000"/>
          </a:bodyPr>
          <a:lstStyle/>
          <a:p>
            <a:pPr marL="0" indent="0">
              <a:buNone/>
            </a:pPr>
            <a:r>
              <a:rPr lang="de-CH" dirty="0"/>
              <a:t>Dem Text wird durch Auszeichnungen von Textteilen eine Struktur verliehen. </a:t>
            </a:r>
            <a:br>
              <a:rPr lang="de-CH" dirty="0"/>
            </a:br>
            <a:r>
              <a:rPr lang="de-CH" dirty="0"/>
              <a:t>Zur Textauszeichnung gibt es bestimmte Zeichen aus dem normalen Zeichenvorrat.</a:t>
            </a:r>
            <a:br>
              <a:rPr lang="de-CH" dirty="0"/>
            </a:br>
            <a:r>
              <a:rPr lang="de-CH" dirty="0"/>
              <a:t>Geschrieben wird beispielsweise in einem gewöhnlichen Textdokument</a:t>
            </a:r>
            <a:br>
              <a:rPr lang="de-CH" dirty="0"/>
            </a:br>
            <a:r>
              <a:rPr lang="de-CH" dirty="0"/>
              <a:t>Die meisten HTML-Elemente werden durch ein Tag-Paar markiert. Dies bedeutet, dass es immer einen Starttag und einen Endtag hat. Ein Starttag beginnt immer mit dem Zeichen </a:t>
            </a:r>
            <a:r>
              <a:rPr lang="de-CH" dirty="0">
                <a:highlight>
                  <a:srgbClr val="FFFF00"/>
                </a:highlight>
              </a:rPr>
              <a:t>&lt;</a:t>
            </a:r>
            <a:r>
              <a:rPr lang="de-CH" dirty="0"/>
              <a:t> danach folgt der Elementname (z.B. P für einen Absatz) der Starttag wird dann mit dem Zeichen </a:t>
            </a:r>
            <a:r>
              <a:rPr lang="de-CH" dirty="0">
                <a:highlight>
                  <a:srgbClr val="FFFF00"/>
                </a:highlight>
              </a:rPr>
              <a:t>&gt;</a:t>
            </a:r>
            <a:r>
              <a:rPr lang="de-CH" dirty="0"/>
              <a:t> geschlossen. Der Endtag besteht aus dem Zeichen </a:t>
            </a:r>
            <a:r>
              <a:rPr lang="de-CH" dirty="0">
                <a:highlight>
                  <a:srgbClr val="FFFF00"/>
                </a:highlight>
              </a:rPr>
              <a:t>&lt;/</a:t>
            </a:r>
            <a:r>
              <a:rPr lang="de-CH" dirty="0"/>
              <a:t> und demselben Elementnamen, wie beim Starttag und abschliessen folgt erneut </a:t>
            </a:r>
            <a:r>
              <a:rPr lang="de-CH" dirty="0">
                <a:highlight>
                  <a:srgbClr val="FFFF00"/>
                </a:highlight>
              </a:rPr>
              <a:t>&gt;</a:t>
            </a:r>
            <a:r>
              <a:rPr lang="de-CH" dirty="0"/>
              <a:t>.</a:t>
            </a:r>
          </a:p>
          <a:p>
            <a:r>
              <a:rPr lang="de-CH" dirty="0"/>
              <a:t>Hier ein Beispiel für den </a:t>
            </a:r>
            <a:r>
              <a:rPr lang="de-CH" dirty="0" err="1"/>
              <a:t>Startag</a:t>
            </a:r>
            <a:r>
              <a:rPr lang="de-CH" dirty="0"/>
              <a:t>: &lt;p&gt; Absatz &lt;p&gt;</a:t>
            </a:r>
          </a:p>
          <a:p>
            <a:r>
              <a:rPr lang="de-CH" dirty="0"/>
              <a:t>Hier ein Beispiel für den Endtag: &lt;/p&gt; Absatz &lt;p&gt;</a:t>
            </a:r>
            <a:br>
              <a:rPr lang="de-CH" dirty="0"/>
            </a:br>
            <a:endParaRPr lang="en-GB" dirty="0"/>
          </a:p>
        </p:txBody>
      </p:sp>
    </p:spTree>
    <p:extLst>
      <p:ext uri="{BB962C8B-B14F-4D97-AF65-F5344CB8AC3E}">
        <p14:creationId xmlns:p14="http://schemas.microsoft.com/office/powerpoint/2010/main" val="166685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Wie</a:t>
            </a:r>
            <a:r>
              <a:rPr lang="en-GB" dirty="0"/>
              <a:t> </a:t>
            </a:r>
            <a:r>
              <a:rPr lang="en-GB" dirty="0" err="1"/>
              <a:t>benutze</a:t>
            </a:r>
            <a:r>
              <a:rPr lang="en-GB" dirty="0"/>
              <a:t> </a:t>
            </a:r>
            <a:r>
              <a:rPr lang="en-GB" dirty="0" err="1"/>
              <a:t>ich</a:t>
            </a:r>
            <a:r>
              <a:rPr lang="en-GB" dirty="0"/>
              <a:t> HTML (2)</a:t>
            </a:r>
          </a:p>
        </p:txBody>
      </p:sp>
      <p:sp>
        <p:nvSpPr>
          <p:cNvPr id="3" name="Inhaltsplatzhalter 2"/>
          <p:cNvSpPr>
            <a:spLocks noGrp="1"/>
          </p:cNvSpPr>
          <p:nvPr>
            <p:ph idx="1"/>
          </p:nvPr>
        </p:nvSpPr>
        <p:spPr/>
        <p:txBody>
          <a:bodyPr>
            <a:normAutofit fontScale="92500" lnSpcReduction="10000"/>
          </a:bodyPr>
          <a:lstStyle/>
          <a:p>
            <a:pPr marL="0" indent="0">
              <a:buNone/>
            </a:pPr>
            <a:r>
              <a:rPr lang="de-CH" dirty="0"/>
              <a:t>Um einen Titel für die Webseite zu erstellen muss man mit dem &lt;title&gt; tag arbeiten.</a:t>
            </a:r>
            <a:br>
              <a:rPr lang="de-CH" dirty="0"/>
            </a:br>
            <a:r>
              <a:rPr lang="de-CH" dirty="0"/>
              <a:t>Um zum Beispiel den Titel Meine Webseite zu erstellen verwendet man </a:t>
            </a:r>
            <a:br>
              <a:rPr lang="de-CH" dirty="0"/>
            </a:br>
            <a:r>
              <a:rPr lang="de-CH" dirty="0">
                <a:highlight>
                  <a:srgbClr val="FFFF00"/>
                </a:highlight>
              </a:rPr>
              <a:t>&lt;title&gt;</a:t>
            </a:r>
            <a:r>
              <a:rPr lang="de-CH" dirty="0"/>
              <a:t>Meine Webseite</a:t>
            </a:r>
            <a:r>
              <a:rPr lang="de-CH" dirty="0">
                <a:highlight>
                  <a:srgbClr val="FFFF00"/>
                </a:highlight>
              </a:rPr>
              <a:t>&lt;/title&gt;</a:t>
            </a:r>
            <a:br>
              <a:rPr lang="de-CH" dirty="0"/>
            </a:br>
            <a:br>
              <a:rPr lang="de-CH" dirty="0"/>
            </a:br>
            <a:r>
              <a:rPr lang="de-CH" dirty="0"/>
              <a:t>Mit den Elementen Head und Body können wir eine grobe Einteilung vornehmen</a:t>
            </a:r>
            <a:br>
              <a:rPr lang="de-CH" dirty="0"/>
            </a:br>
            <a:r>
              <a:rPr lang="de-CH" dirty="0"/>
              <a:t>wo man welchen Text oder welches Bild haben möchte.</a:t>
            </a:r>
            <a:br>
              <a:rPr lang="de-CH" dirty="0"/>
            </a:br>
            <a:r>
              <a:rPr lang="de-CH" dirty="0"/>
              <a:t>Man kann auch Frames in die eigene Seite «bringen»,</a:t>
            </a:r>
            <a:br>
              <a:rPr lang="de-CH" dirty="0"/>
            </a:br>
            <a:r>
              <a:rPr lang="de-CH" dirty="0"/>
              <a:t>Frames sind Bildausschnitte von einer anderen Seite oder einem anderen HTML Dokument.</a:t>
            </a:r>
            <a:br>
              <a:rPr lang="de-CH" dirty="0"/>
            </a:br>
            <a:endParaRPr lang="en-GB" dirty="0"/>
          </a:p>
        </p:txBody>
      </p:sp>
    </p:spTree>
    <p:extLst>
      <p:ext uri="{BB962C8B-B14F-4D97-AF65-F5344CB8AC3E}">
        <p14:creationId xmlns:p14="http://schemas.microsoft.com/office/powerpoint/2010/main" val="177689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Struktur</a:t>
            </a:r>
            <a:r>
              <a:rPr lang="en-GB" dirty="0"/>
              <a:t> HTML</a:t>
            </a:r>
          </a:p>
        </p:txBody>
      </p:sp>
      <p:sp>
        <p:nvSpPr>
          <p:cNvPr id="3" name="Inhaltsplatzhalter 2"/>
          <p:cNvSpPr>
            <a:spLocks noGrp="1"/>
          </p:cNvSpPr>
          <p:nvPr>
            <p:ph idx="1"/>
          </p:nvPr>
        </p:nvSpPr>
        <p:spPr/>
        <p:txBody>
          <a:bodyPr>
            <a:normAutofit lnSpcReduction="10000"/>
          </a:bodyPr>
          <a:lstStyle/>
          <a:p>
            <a:pPr marL="0" indent="0">
              <a:buNone/>
            </a:pPr>
            <a:r>
              <a:rPr lang="de-CH" sz="2600" i="1" dirty="0"/>
              <a:t>Ein HTML-Dokument besteht aus drei Bereichen.</a:t>
            </a:r>
            <a:br>
              <a:rPr lang="de-CH" sz="2600" i="1" dirty="0"/>
            </a:br>
            <a:r>
              <a:rPr lang="de-CH" sz="2600" i="1" dirty="0"/>
              <a:t> </a:t>
            </a:r>
            <a:br>
              <a:rPr lang="de-CH" sz="2600" dirty="0"/>
            </a:br>
            <a:r>
              <a:rPr lang="de-CH" sz="2600" dirty="0">
                <a:highlight>
                  <a:srgbClr val="FF0000"/>
                </a:highlight>
              </a:rPr>
              <a:t>1. </a:t>
            </a:r>
            <a:r>
              <a:rPr lang="de-CH" sz="2600" dirty="0"/>
              <a:t>der Dokumenttypdeklaration (</a:t>
            </a:r>
            <a:r>
              <a:rPr lang="de-CH" sz="2600" dirty="0" err="1"/>
              <a:t>Doctype</a:t>
            </a:r>
            <a:r>
              <a:rPr lang="de-CH" sz="2600" dirty="0"/>
              <a:t>)  </a:t>
            </a:r>
            <a:br>
              <a:rPr lang="de-CH" sz="2600" dirty="0"/>
            </a:br>
            <a:r>
              <a:rPr lang="de-CH" sz="2600" dirty="0"/>
              <a:t>ganz am Anfang der Datei, die die verwendete </a:t>
            </a:r>
            <a:br>
              <a:rPr lang="de-CH" sz="2600" dirty="0"/>
            </a:br>
            <a:r>
              <a:rPr lang="de-CH" sz="2600" dirty="0"/>
              <a:t>Dokumenttypdefinition angibt, z.B. HTML 5.</a:t>
            </a:r>
          </a:p>
          <a:p>
            <a:pPr marL="0" indent="0">
              <a:buNone/>
            </a:pPr>
            <a:r>
              <a:rPr lang="de-CH" sz="2600" dirty="0">
                <a:highlight>
                  <a:srgbClr val="00FFFF"/>
                </a:highlight>
              </a:rPr>
              <a:t>2. </a:t>
            </a:r>
            <a:r>
              <a:rPr lang="de-CH" sz="2600" dirty="0"/>
              <a:t>Der HTML-Kopf (HEAD), der hauptsächlich </a:t>
            </a:r>
            <a:br>
              <a:rPr lang="de-CH" sz="2600" dirty="0"/>
            </a:br>
            <a:r>
              <a:rPr lang="de-CH" sz="2600" dirty="0"/>
              <a:t>technische oder dokumentarische Informationen</a:t>
            </a:r>
            <a:br>
              <a:rPr lang="de-CH" sz="2600" dirty="0"/>
            </a:br>
            <a:r>
              <a:rPr lang="de-CH" sz="2600" dirty="0"/>
              <a:t>enthält, die üblicherweise nicht im Anzeigebereich </a:t>
            </a:r>
            <a:br>
              <a:rPr lang="de-CH" sz="2600" dirty="0"/>
            </a:br>
            <a:r>
              <a:rPr lang="de-CH" sz="2600" dirty="0"/>
              <a:t>des Browsers dargestellt werden. </a:t>
            </a:r>
          </a:p>
          <a:p>
            <a:pPr marL="0" indent="0">
              <a:buNone/>
            </a:pPr>
            <a:r>
              <a:rPr lang="de-CH" sz="2600" dirty="0">
                <a:highlight>
                  <a:srgbClr val="FFFF00"/>
                </a:highlight>
              </a:rPr>
              <a:t>3. </a:t>
            </a:r>
            <a:r>
              <a:rPr lang="de-CH" sz="2600" dirty="0"/>
              <a:t>Der HTML-Körper (BODY), der jene Informationen </a:t>
            </a:r>
            <a:br>
              <a:rPr lang="de-CH" sz="2600" dirty="0"/>
            </a:br>
            <a:r>
              <a:rPr lang="de-CH" sz="2600" dirty="0"/>
              <a:t>enthält, die </a:t>
            </a:r>
            <a:r>
              <a:rPr lang="de-CH" sz="2600" dirty="0" err="1"/>
              <a:t>gewöhnlicherweise</a:t>
            </a:r>
            <a:r>
              <a:rPr lang="de-CH" sz="2600" dirty="0"/>
              <a:t> im Anzeigebereich </a:t>
            </a:r>
            <a:br>
              <a:rPr lang="de-CH" sz="2600" dirty="0"/>
            </a:br>
            <a:r>
              <a:rPr lang="de-CH" sz="2600" dirty="0"/>
              <a:t>des Browsers zu sehen sind.</a:t>
            </a:r>
          </a:p>
          <a:p>
            <a:pPr marL="0" indent="0">
              <a:buNone/>
            </a:pPr>
            <a:endParaRPr lang="en-GB" sz="2600" dirty="0"/>
          </a:p>
        </p:txBody>
      </p:sp>
      <p:pic>
        <p:nvPicPr>
          <p:cNvPr id="4" name="Inhaltsplatzhalter 3"/>
          <p:cNvPicPr>
            <a:picLocks noChangeAspect="1"/>
          </p:cNvPicPr>
          <p:nvPr/>
        </p:nvPicPr>
        <p:blipFill>
          <a:blip r:embed="rId2"/>
          <a:stretch>
            <a:fillRect/>
          </a:stretch>
        </p:blipFill>
        <p:spPr>
          <a:xfrm>
            <a:off x="8113599" y="1825625"/>
            <a:ext cx="3610466" cy="4207686"/>
          </a:xfrm>
          <a:prstGeom prst="rect">
            <a:avLst/>
          </a:prstGeom>
        </p:spPr>
      </p:pic>
      <p:sp>
        <p:nvSpPr>
          <p:cNvPr id="6" name="Ellipse 5"/>
          <p:cNvSpPr/>
          <p:nvPr/>
        </p:nvSpPr>
        <p:spPr>
          <a:xfrm>
            <a:off x="8147304" y="3088371"/>
            <a:ext cx="1965960" cy="258334"/>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p:cNvSpPr/>
          <p:nvPr/>
        </p:nvSpPr>
        <p:spPr>
          <a:xfrm>
            <a:off x="8244840" y="2076101"/>
            <a:ext cx="1965960" cy="42630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9" name="Ellipse 8"/>
          <p:cNvSpPr/>
          <p:nvPr/>
        </p:nvSpPr>
        <p:spPr>
          <a:xfrm>
            <a:off x="8162544" y="3688827"/>
            <a:ext cx="1965960" cy="258334"/>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Ellipse 9"/>
          <p:cNvSpPr/>
          <p:nvPr/>
        </p:nvSpPr>
        <p:spPr>
          <a:xfrm>
            <a:off x="8159496" y="4855464"/>
            <a:ext cx="1965960" cy="304801"/>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1" name="Ellipse 10"/>
          <p:cNvSpPr/>
          <p:nvPr/>
        </p:nvSpPr>
        <p:spPr>
          <a:xfrm>
            <a:off x="8174736" y="3965448"/>
            <a:ext cx="1965960" cy="304801"/>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Tree>
    <p:extLst>
      <p:ext uri="{BB962C8B-B14F-4D97-AF65-F5344CB8AC3E}">
        <p14:creationId xmlns:p14="http://schemas.microsoft.com/office/powerpoint/2010/main" val="2453016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CSS</a:t>
            </a:r>
          </a:p>
        </p:txBody>
      </p:sp>
      <p:sp>
        <p:nvSpPr>
          <p:cNvPr id="3" name="Inhaltsplatzhalter 2"/>
          <p:cNvSpPr>
            <a:spLocks noGrp="1"/>
          </p:cNvSpPr>
          <p:nvPr>
            <p:ph idx="1"/>
          </p:nvPr>
        </p:nvSpPr>
        <p:spPr/>
        <p:txBody>
          <a:bodyPr>
            <a:normAutofit fontScale="92500" lnSpcReduction="10000"/>
          </a:bodyPr>
          <a:lstStyle/>
          <a:p>
            <a:pPr marL="0" indent="0">
              <a:buNone/>
            </a:pPr>
            <a:r>
              <a:rPr lang="de-CH" dirty="0"/>
              <a:t>CSS ist die Abkürzung für Cascading Style Sheets. </a:t>
            </a:r>
          </a:p>
          <a:p>
            <a:pPr marL="0" indent="0">
              <a:buNone/>
            </a:pPr>
            <a:br>
              <a:rPr lang="de-CH" dirty="0"/>
            </a:br>
            <a:r>
              <a:rPr lang="de-CH" dirty="0"/>
              <a:t>CSS ist eine Computersprache für die Gestaltung digitaler, vorwiegend Web-basierter Dokumente. </a:t>
            </a:r>
            <a:br>
              <a:rPr lang="de-CH" dirty="0"/>
            </a:br>
            <a:r>
              <a:rPr lang="de-CH" dirty="0"/>
              <a:t>Mit Gestaltung ist gemeint, dass man z.B. die Schriftgrösse, die Farbe bestimmen kann.</a:t>
            </a:r>
            <a:br>
              <a:rPr lang="de-CH" dirty="0"/>
            </a:br>
            <a:r>
              <a:rPr lang="de-CH" dirty="0"/>
              <a:t>CSS wurde entwickelt damit man die Gestaltung nicht mehr in HTML definieren musste, sondern extern in einer CSS Datei deklarieren kann.</a:t>
            </a:r>
            <a:br>
              <a:rPr lang="de-CH" dirty="0"/>
            </a:br>
            <a:r>
              <a:rPr lang="de-CH" dirty="0"/>
              <a:t>Dadurch, dass die Gestaltung nun in einer CSS Datei beschrieben ist, wird dass bearbeiten der Datei erleichtert und die Seite wird schneller geladen als wenn man die Gestaltung in HTML programmiert.</a:t>
            </a:r>
            <a:br>
              <a:rPr lang="de-CH" dirty="0"/>
            </a:br>
            <a:endParaRPr lang="de-CH" dirty="0"/>
          </a:p>
        </p:txBody>
      </p:sp>
    </p:spTree>
    <p:extLst>
      <p:ext uri="{BB962C8B-B14F-4D97-AF65-F5344CB8AC3E}">
        <p14:creationId xmlns:p14="http://schemas.microsoft.com/office/powerpoint/2010/main" val="3635698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Webseiten erstellen mit Hilfe von Templates</a:t>
            </a:r>
          </a:p>
        </p:txBody>
      </p:sp>
      <p:sp>
        <p:nvSpPr>
          <p:cNvPr id="3" name="Inhaltsplatzhalter 2"/>
          <p:cNvSpPr>
            <a:spLocks noGrp="1"/>
          </p:cNvSpPr>
          <p:nvPr>
            <p:ph idx="1"/>
          </p:nvPr>
        </p:nvSpPr>
        <p:spPr/>
        <p:txBody>
          <a:bodyPr/>
          <a:lstStyle/>
          <a:p>
            <a:pPr marL="0" indent="0">
              <a:buNone/>
            </a:pPr>
            <a:r>
              <a:rPr lang="de-CH" dirty="0"/>
              <a:t>Eine Website kann man auf unterschiedliche Weise gestalten.</a:t>
            </a:r>
            <a:br>
              <a:rPr lang="de-CH" dirty="0"/>
            </a:br>
            <a:r>
              <a:rPr lang="de-CH" dirty="0"/>
              <a:t>Für Anfänger empfiehlt es sich mit Templates zu schaffen,</a:t>
            </a:r>
            <a:br>
              <a:rPr lang="de-CH" dirty="0"/>
            </a:br>
            <a:r>
              <a:rPr lang="de-CH" dirty="0"/>
              <a:t>Templates sind vorgefertigte (vorprogrammierte Seiten).</a:t>
            </a:r>
            <a:br>
              <a:rPr lang="de-CH" dirty="0"/>
            </a:br>
            <a:r>
              <a:rPr lang="de-CH" dirty="0"/>
              <a:t>Joomla ist ein solches Programm, es ist relativ leicht in der Bedienung.</a:t>
            </a:r>
            <a:br>
              <a:rPr lang="de-CH" dirty="0"/>
            </a:br>
            <a:r>
              <a:rPr lang="de-CH" dirty="0"/>
              <a:t>Man kann damit per </a:t>
            </a:r>
            <a:r>
              <a:rPr lang="de-CH" dirty="0" err="1"/>
              <a:t>drag</a:t>
            </a:r>
            <a:r>
              <a:rPr lang="de-CH" dirty="0"/>
              <a:t> n </a:t>
            </a:r>
            <a:r>
              <a:rPr lang="de-CH" dirty="0" err="1"/>
              <a:t>drop</a:t>
            </a:r>
            <a:r>
              <a:rPr lang="de-CH" dirty="0"/>
              <a:t> die vorgefertigten Seiten an den gewünschten Ort ziehen und so eine Seite im Handumdrehen erstellen.</a:t>
            </a:r>
            <a:br>
              <a:rPr lang="de-CH" dirty="0"/>
            </a:br>
            <a:endParaRPr lang="de-CH" dirty="0"/>
          </a:p>
        </p:txBody>
      </p:sp>
    </p:spTree>
    <p:extLst>
      <p:ext uri="{BB962C8B-B14F-4D97-AF65-F5344CB8AC3E}">
        <p14:creationId xmlns:p14="http://schemas.microsoft.com/office/powerpoint/2010/main" val="172508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Vor- und Nachteile von Templates</a:t>
            </a:r>
          </a:p>
        </p:txBody>
      </p:sp>
      <p:sp>
        <p:nvSpPr>
          <p:cNvPr id="6" name="Textplatzhalter 5"/>
          <p:cNvSpPr>
            <a:spLocks noGrp="1"/>
          </p:cNvSpPr>
          <p:nvPr>
            <p:ph type="body" idx="1"/>
          </p:nvPr>
        </p:nvSpPr>
        <p:spPr>
          <a:xfrm>
            <a:off x="839788" y="1690688"/>
            <a:ext cx="5157787" cy="502539"/>
          </a:xfrm>
        </p:spPr>
        <p:txBody>
          <a:bodyPr>
            <a:normAutofit/>
          </a:bodyPr>
          <a:lstStyle/>
          <a:p>
            <a:r>
              <a:rPr lang="de-CH" sz="2800" dirty="0"/>
              <a:t>Vorteil</a:t>
            </a:r>
          </a:p>
        </p:txBody>
      </p:sp>
      <p:sp>
        <p:nvSpPr>
          <p:cNvPr id="7" name="Inhaltsplatzhalter 6"/>
          <p:cNvSpPr>
            <a:spLocks noGrp="1"/>
          </p:cNvSpPr>
          <p:nvPr>
            <p:ph sz="half" idx="2"/>
          </p:nvPr>
        </p:nvSpPr>
        <p:spPr/>
        <p:txBody>
          <a:bodyPr/>
          <a:lstStyle/>
          <a:p>
            <a:r>
              <a:rPr lang="de-CH" dirty="0"/>
              <a:t>Es kann viel Zeit, im Vergleich zu dem Programmieren von Webseiten gespart werden.</a:t>
            </a:r>
            <a:br>
              <a:rPr lang="de-CH" dirty="0"/>
            </a:br>
            <a:r>
              <a:rPr lang="de-CH" dirty="0"/>
              <a:t> </a:t>
            </a:r>
          </a:p>
          <a:p>
            <a:r>
              <a:rPr lang="de-CH" dirty="0"/>
              <a:t>Einfachere Handhabung mit Meldungen zum Beispiel bei einem Hilfe Formular.</a:t>
            </a:r>
          </a:p>
          <a:p>
            <a:endParaRPr lang="de-CH" dirty="0"/>
          </a:p>
        </p:txBody>
      </p:sp>
      <p:sp>
        <p:nvSpPr>
          <p:cNvPr id="8" name="Textplatzhalter 7"/>
          <p:cNvSpPr>
            <a:spLocks noGrp="1"/>
          </p:cNvSpPr>
          <p:nvPr>
            <p:ph type="body" sz="quarter" idx="3"/>
          </p:nvPr>
        </p:nvSpPr>
        <p:spPr>
          <a:xfrm>
            <a:off x="6172200" y="1682495"/>
            <a:ext cx="5183188" cy="548259"/>
          </a:xfrm>
        </p:spPr>
        <p:txBody>
          <a:bodyPr>
            <a:normAutofit/>
          </a:bodyPr>
          <a:lstStyle/>
          <a:p>
            <a:r>
              <a:rPr lang="de-CH" sz="2800" dirty="0"/>
              <a:t>Nachteil</a:t>
            </a:r>
          </a:p>
        </p:txBody>
      </p:sp>
      <p:sp>
        <p:nvSpPr>
          <p:cNvPr id="9" name="Inhaltsplatzhalter 8"/>
          <p:cNvSpPr>
            <a:spLocks noGrp="1"/>
          </p:cNvSpPr>
          <p:nvPr>
            <p:ph sz="quarter" idx="4"/>
          </p:nvPr>
        </p:nvSpPr>
        <p:spPr/>
        <p:txBody>
          <a:bodyPr/>
          <a:lstStyle/>
          <a:p>
            <a:r>
              <a:rPr lang="de-CH" dirty="0"/>
              <a:t>Man hat keine Kontrolle über die Sicherheit, man muss evtl. externe Dienstleister damit beauftragen.</a:t>
            </a:r>
          </a:p>
          <a:p>
            <a:pPr lvl="0"/>
            <a:r>
              <a:rPr lang="de-CH" dirty="0"/>
              <a:t>Wenn man zu viele Templates verwendet verliert die Seite die Struktur</a:t>
            </a:r>
          </a:p>
          <a:p>
            <a:endParaRPr lang="de-CH" dirty="0"/>
          </a:p>
        </p:txBody>
      </p:sp>
    </p:spTree>
    <p:extLst>
      <p:ext uri="{BB962C8B-B14F-4D97-AF65-F5344CB8AC3E}">
        <p14:creationId xmlns:p14="http://schemas.microsoft.com/office/powerpoint/2010/main" val="3889713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Schlusswort</a:t>
            </a:r>
          </a:p>
        </p:txBody>
      </p:sp>
      <p:sp>
        <p:nvSpPr>
          <p:cNvPr id="3" name="Inhaltsplatzhalter 2"/>
          <p:cNvSpPr>
            <a:spLocks noGrp="1"/>
          </p:cNvSpPr>
          <p:nvPr>
            <p:ph idx="1"/>
          </p:nvPr>
        </p:nvSpPr>
        <p:spPr/>
        <p:txBody>
          <a:bodyPr/>
          <a:lstStyle/>
          <a:p>
            <a:pPr marL="0" indent="0">
              <a:buNone/>
            </a:pPr>
            <a:r>
              <a:rPr lang="de-CH" dirty="0"/>
              <a:t>Ich hoffe sie haben nach dem Lesen dieser Präsentation Ihr wissen um einiges erweitern können. </a:t>
            </a:r>
            <a:br>
              <a:rPr lang="de-CH" dirty="0"/>
            </a:br>
            <a:r>
              <a:rPr lang="de-CH" dirty="0"/>
              <a:t>Natürlich hoffen wir auch, dass wir Ihr Interesse betreff dem programmieren einer Webseite geweckt haben und Sie es selbst einmal aus </a:t>
            </a:r>
            <a:r>
              <a:rPr lang="de-CH"/>
              <a:t>probieren möchten.</a:t>
            </a:r>
            <a:br>
              <a:rPr lang="de-CH" dirty="0"/>
            </a:br>
            <a:endParaRPr lang="de-CH" dirty="0"/>
          </a:p>
        </p:txBody>
      </p:sp>
    </p:spTree>
    <p:extLst>
      <p:ext uri="{BB962C8B-B14F-4D97-AF65-F5344CB8AC3E}">
        <p14:creationId xmlns:p14="http://schemas.microsoft.com/office/powerpoint/2010/main" val="294661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Inhaltsverzeichniss</a:t>
            </a:r>
            <a:endParaRPr lang="en-GB" dirty="0"/>
          </a:p>
        </p:txBody>
      </p:sp>
      <p:sp>
        <p:nvSpPr>
          <p:cNvPr id="4" name="Inhaltsplatzhalter 3"/>
          <p:cNvSpPr>
            <a:spLocks noGrp="1"/>
          </p:cNvSpPr>
          <p:nvPr>
            <p:ph sz="half" idx="1"/>
          </p:nvPr>
        </p:nvSpPr>
        <p:spPr/>
        <p:txBody>
          <a:bodyPr/>
          <a:lstStyle/>
          <a:p>
            <a:r>
              <a:rPr lang="de-CH" dirty="0"/>
              <a:t>Webseite</a:t>
            </a:r>
          </a:p>
          <a:p>
            <a:r>
              <a:rPr lang="de-CH" dirty="0"/>
              <a:t>Uniform </a:t>
            </a:r>
            <a:r>
              <a:rPr lang="de-CH" dirty="0" err="1"/>
              <a:t>Resource</a:t>
            </a:r>
            <a:r>
              <a:rPr lang="de-CH" dirty="0"/>
              <a:t> Locators</a:t>
            </a:r>
          </a:p>
          <a:p>
            <a:r>
              <a:rPr lang="de-CH" dirty="0"/>
              <a:t>Website</a:t>
            </a:r>
          </a:p>
          <a:p>
            <a:r>
              <a:rPr lang="de-CH" dirty="0"/>
              <a:t>Unterschied Webseite + Website</a:t>
            </a:r>
          </a:p>
          <a:p>
            <a:r>
              <a:rPr lang="de-CH" dirty="0"/>
              <a:t>Geschichte</a:t>
            </a:r>
          </a:p>
          <a:p>
            <a:r>
              <a:rPr lang="de-CH" dirty="0"/>
              <a:t>HTML</a:t>
            </a:r>
          </a:p>
          <a:p>
            <a:r>
              <a:rPr lang="de-CH" dirty="0"/>
              <a:t>Entstehung von HTML</a:t>
            </a:r>
          </a:p>
          <a:p>
            <a:r>
              <a:rPr lang="de-CH" dirty="0"/>
              <a:t>Benutzung HTML</a:t>
            </a:r>
          </a:p>
          <a:p>
            <a:endParaRPr lang="de-CH" dirty="0"/>
          </a:p>
          <a:p>
            <a:endParaRPr lang="de-CH" dirty="0"/>
          </a:p>
          <a:p>
            <a:endParaRPr lang="de-CH" dirty="0"/>
          </a:p>
        </p:txBody>
      </p:sp>
      <p:sp>
        <p:nvSpPr>
          <p:cNvPr id="5" name="Inhaltsplatzhalter 4"/>
          <p:cNvSpPr>
            <a:spLocks noGrp="1"/>
          </p:cNvSpPr>
          <p:nvPr>
            <p:ph sz="half" idx="2"/>
          </p:nvPr>
        </p:nvSpPr>
        <p:spPr/>
        <p:txBody>
          <a:bodyPr/>
          <a:lstStyle/>
          <a:p>
            <a:r>
              <a:rPr lang="de-CH" dirty="0"/>
              <a:t>Wie benutze ich HTML (1)</a:t>
            </a:r>
          </a:p>
          <a:p>
            <a:r>
              <a:rPr lang="de-CH" dirty="0"/>
              <a:t>Wie benutze ich HTML (2)</a:t>
            </a:r>
          </a:p>
          <a:p>
            <a:r>
              <a:rPr lang="de-CH" dirty="0"/>
              <a:t>Struktur HTML</a:t>
            </a:r>
          </a:p>
          <a:p>
            <a:r>
              <a:rPr lang="de-CH" dirty="0"/>
              <a:t>CSS</a:t>
            </a:r>
          </a:p>
          <a:p>
            <a:r>
              <a:rPr lang="de-CH" dirty="0"/>
              <a:t>Webseite erstellen mit Templates</a:t>
            </a:r>
          </a:p>
          <a:p>
            <a:r>
              <a:rPr lang="de-CH" dirty="0"/>
              <a:t>Vor- und Nachteil von Templates</a:t>
            </a:r>
          </a:p>
          <a:p>
            <a:r>
              <a:rPr lang="de-CH" dirty="0"/>
              <a:t>Schlusswort</a:t>
            </a:r>
          </a:p>
          <a:p>
            <a:endParaRPr lang="de-CH" dirty="0"/>
          </a:p>
          <a:p>
            <a:endParaRPr lang="de-CH" dirty="0"/>
          </a:p>
        </p:txBody>
      </p:sp>
    </p:spTree>
    <p:extLst>
      <p:ext uri="{BB962C8B-B14F-4D97-AF65-F5344CB8AC3E}">
        <p14:creationId xmlns:p14="http://schemas.microsoft.com/office/powerpoint/2010/main" val="204855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Webseite</a:t>
            </a:r>
            <a:endParaRPr lang="en-GB" dirty="0"/>
          </a:p>
        </p:txBody>
      </p:sp>
      <p:sp>
        <p:nvSpPr>
          <p:cNvPr id="3" name="Inhaltsplatzhalter 2"/>
          <p:cNvSpPr>
            <a:spLocks noGrp="1"/>
          </p:cNvSpPr>
          <p:nvPr>
            <p:ph idx="1"/>
          </p:nvPr>
        </p:nvSpPr>
        <p:spPr/>
        <p:txBody>
          <a:bodyPr/>
          <a:lstStyle/>
          <a:p>
            <a:pPr marL="0" indent="0">
              <a:buNone/>
            </a:pPr>
            <a:r>
              <a:rPr lang="de-CH" dirty="0"/>
              <a:t>Eine Webseite (umgangssprachlich auch Internetseite) ist ein Dokument, welches im World Wide Web mit einem Browser (Chrome, Firefox usw.) unter Angabe eines Uniform </a:t>
            </a:r>
            <a:r>
              <a:rPr lang="de-CH" dirty="0" err="1"/>
              <a:t>Resource</a:t>
            </a:r>
            <a:r>
              <a:rPr lang="de-CH" dirty="0"/>
              <a:t> Locators (URL) abgerufen oder vom Webserver angeboten werden kann. Eine Webseite ist eine einzelne Seite einer Website.</a:t>
            </a:r>
          </a:p>
          <a:p>
            <a:pPr marL="0" indent="0">
              <a:buNone/>
            </a:pPr>
            <a:endParaRPr lang="de-CH" dirty="0"/>
          </a:p>
          <a:p>
            <a:pPr marL="0" indent="0">
              <a:buNone/>
            </a:pPr>
            <a:r>
              <a:rPr lang="de-CH" dirty="0"/>
              <a:t>- Erklärung URL folgt auf der nächsten Seite</a:t>
            </a:r>
          </a:p>
          <a:p>
            <a:endParaRPr lang="en-GB" dirty="0"/>
          </a:p>
        </p:txBody>
      </p:sp>
    </p:spTree>
    <p:extLst>
      <p:ext uri="{BB962C8B-B14F-4D97-AF65-F5344CB8AC3E}">
        <p14:creationId xmlns:p14="http://schemas.microsoft.com/office/powerpoint/2010/main" val="352210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Uniform Resource Locators (URL)</a:t>
            </a:r>
          </a:p>
        </p:txBody>
      </p:sp>
      <p:sp>
        <p:nvSpPr>
          <p:cNvPr id="3" name="Inhaltsplatzhalter 2"/>
          <p:cNvSpPr>
            <a:spLocks noGrp="1"/>
          </p:cNvSpPr>
          <p:nvPr>
            <p:ph idx="1"/>
          </p:nvPr>
        </p:nvSpPr>
        <p:spPr/>
        <p:txBody>
          <a:bodyPr/>
          <a:lstStyle/>
          <a:p>
            <a:r>
              <a:rPr lang="de-CH" dirty="0"/>
              <a:t>Ein Uniform </a:t>
            </a:r>
            <a:r>
              <a:rPr lang="de-CH" dirty="0" err="1"/>
              <a:t>Resource</a:t>
            </a:r>
            <a:r>
              <a:rPr lang="de-CH" dirty="0"/>
              <a:t> Locator identifiziert und lokalisiert eine Ressource, beispielsweise eine Webseite. </a:t>
            </a:r>
          </a:p>
          <a:p>
            <a:endParaRPr lang="de-CH" dirty="0"/>
          </a:p>
          <a:p>
            <a:r>
              <a:rPr lang="en-GB" dirty="0"/>
              <a:t>Z.B. </a:t>
            </a:r>
          </a:p>
        </p:txBody>
      </p:sp>
      <p:pic>
        <p:nvPicPr>
          <p:cNvPr id="4" name="Grafik 3"/>
          <p:cNvPicPr>
            <a:picLocks noChangeAspect="1"/>
          </p:cNvPicPr>
          <p:nvPr/>
        </p:nvPicPr>
        <p:blipFill>
          <a:blip r:embed="rId2"/>
          <a:stretch>
            <a:fillRect/>
          </a:stretch>
        </p:blipFill>
        <p:spPr>
          <a:xfrm>
            <a:off x="2173986" y="3273552"/>
            <a:ext cx="5917160" cy="374904"/>
          </a:xfrm>
          <a:prstGeom prst="rect">
            <a:avLst/>
          </a:prstGeom>
          <a:ln w="28575">
            <a:solidFill>
              <a:schemeClr val="accent1">
                <a:lumMod val="75000"/>
              </a:schemeClr>
            </a:solidFill>
          </a:ln>
        </p:spPr>
      </p:pic>
    </p:spTree>
    <p:extLst>
      <p:ext uri="{BB962C8B-B14F-4D97-AF65-F5344CB8AC3E}">
        <p14:creationId xmlns:p14="http://schemas.microsoft.com/office/powerpoint/2010/main" val="63811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Website</a:t>
            </a:r>
          </a:p>
        </p:txBody>
      </p:sp>
      <p:sp>
        <p:nvSpPr>
          <p:cNvPr id="3" name="Inhaltsplatzhalter 2"/>
          <p:cNvSpPr>
            <a:spLocks noGrp="1"/>
          </p:cNvSpPr>
          <p:nvPr>
            <p:ph idx="1"/>
          </p:nvPr>
        </p:nvSpPr>
        <p:spPr/>
        <p:txBody>
          <a:bodyPr/>
          <a:lstStyle/>
          <a:p>
            <a:pPr marL="0" indent="0">
              <a:buNone/>
            </a:pPr>
            <a:r>
              <a:rPr lang="de-CH" dirty="0"/>
              <a:t>Eine Website ist ein kompletter Internetauftritt einer Person, Organisation oder einer Firma. Dieser Auftritt findet im Internet oder im Intranet (nicht öffentliches Netzwerk) statt. Eine Website besteht meistens aus mehreren Webseiten. </a:t>
            </a:r>
            <a:br>
              <a:rPr lang="de-CH" dirty="0"/>
            </a:br>
            <a:r>
              <a:rPr lang="de-CH" dirty="0"/>
              <a:t>Die erste Webseite einer Website wird im Englischen auch Homepage genannt</a:t>
            </a:r>
          </a:p>
          <a:p>
            <a:endParaRPr lang="en-GB" dirty="0"/>
          </a:p>
        </p:txBody>
      </p:sp>
    </p:spTree>
    <p:extLst>
      <p:ext uri="{BB962C8B-B14F-4D97-AF65-F5344CB8AC3E}">
        <p14:creationId xmlns:p14="http://schemas.microsoft.com/office/powerpoint/2010/main" val="36676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Unterschied</a:t>
            </a:r>
            <a:r>
              <a:rPr lang="en-GB" dirty="0"/>
              <a:t> </a:t>
            </a:r>
            <a:r>
              <a:rPr lang="en-GB" dirty="0" err="1"/>
              <a:t>zwischen</a:t>
            </a:r>
            <a:r>
              <a:rPr lang="en-GB" dirty="0"/>
              <a:t> </a:t>
            </a:r>
            <a:r>
              <a:rPr lang="en-GB" dirty="0" err="1"/>
              <a:t>Webseite</a:t>
            </a:r>
            <a:r>
              <a:rPr lang="en-GB" dirty="0"/>
              <a:t> und Website</a:t>
            </a:r>
          </a:p>
        </p:txBody>
      </p:sp>
      <p:sp>
        <p:nvSpPr>
          <p:cNvPr id="3" name="Inhaltsplatzhalter 2"/>
          <p:cNvSpPr>
            <a:spLocks noGrp="1"/>
          </p:cNvSpPr>
          <p:nvPr>
            <p:ph idx="1"/>
          </p:nvPr>
        </p:nvSpPr>
        <p:spPr/>
        <p:txBody>
          <a:bodyPr/>
          <a:lstStyle/>
          <a:p>
            <a:pPr marL="0" indent="0">
              <a:buNone/>
            </a:pPr>
            <a:r>
              <a:rPr lang="de-CH" dirty="0"/>
              <a:t>Im Gegensatz zu einer Webseite, welche ein Dokument im World Wide Web ist, ist eine Website der komplette Internettauftritt. </a:t>
            </a:r>
          </a:p>
          <a:p>
            <a:endParaRPr lang="en-GB" dirty="0"/>
          </a:p>
        </p:txBody>
      </p:sp>
    </p:spTree>
    <p:extLst>
      <p:ext uri="{BB962C8B-B14F-4D97-AF65-F5344CB8AC3E}">
        <p14:creationId xmlns:p14="http://schemas.microsoft.com/office/powerpoint/2010/main" val="119409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Geschichte</a:t>
            </a:r>
            <a:endParaRPr lang="en-GB" dirty="0"/>
          </a:p>
        </p:txBody>
      </p:sp>
      <p:sp>
        <p:nvSpPr>
          <p:cNvPr id="3" name="Inhaltsplatzhalter 2"/>
          <p:cNvSpPr>
            <a:spLocks noGrp="1"/>
          </p:cNvSpPr>
          <p:nvPr>
            <p:ph idx="1"/>
          </p:nvPr>
        </p:nvSpPr>
        <p:spPr/>
        <p:txBody>
          <a:bodyPr/>
          <a:lstStyle/>
          <a:p>
            <a:pPr marL="0" indent="0">
              <a:buNone/>
            </a:pPr>
            <a:r>
              <a:rPr lang="de-CH" dirty="0"/>
              <a:t>Die erste Webseite wurde am 13. November 1990</a:t>
            </a:r>
            <a:br>
              <a:rPr lang="de-CH" dirty="0"/>
            </a:br>
            <a:r>
              <a:rPr lang="de-CH" dirty="0"/>
              <a:t>von Tim Berners-Lee verfasst. </a:t>
            </a:r>
            <a:br>
              <a:rPr lang="de-CH" dirty="0"/>
            </a:br>
            <a:r>
              <a:rPr lang="de-CH" dirty="0"/>
              <a:t>Timothy «Tim» John Berners-Lee wurde am </a:t>
            </a:r>
            <a:br>
              <a:rPr lang="de-CH" dirty="0"/>
            </a:br>
            <a:r>
              <a:rPr lang="de-CH" dirty="0"/>
              <a:t>8. Juni 1955 in </a:t>
            </a:r>
            <a:r>
              <a:rPr lang="de-CH" dirty="0" err="1"/>
              <a:t>Lodon</a:t>
            </a:r>
            <a:r>
              <a:rPr lang="de-CH" dirty="0"/>
              <a:t> geboren. </a:t>
            </a:r>
            <a:br>
              <a:rPr lang="de-CH" dirty="0"/>
            </a:br>
            <a:r>
              <a:rPr lang="de-CH" dirty="0"/>
              <a:t>Er ist ein britischer Physiker und Informatiker.</a:t>
            </a:r>
            <a:br>
              <a:rPr lang="de-CH" dirty="0"/>
            </a:br>
            <a:r>
              <a:rPr lang="de-CH" dirty="0"/>
              <a:t>Zudem ist Tim der Erfinder von </a:t>
            </a:r>
            <a:br>
              <a:rPr lang="de-CH" dirty="0"/>
            </a:br>
            <a:r>
              <a:rPr lang="de-CH" dirty="0"/>
              <a:t>HTML (Hypertext Markup Language) und </a:t>
            </a:r>
            <a:br>
              <a:rPr lang="de-CH" dirty="0"/>
            </a:br>
            <a:r>
              <a:rPr lang="de-CH" dirty="0"/>
              <a:t>der Begründer des World Wide Web.</a:t>
            </a:r>
          </a:p>
          <a:p>
            <a:endParaRPr lang="en-GB" dirty="0"/>
          </a:p>
        </p:txBody>
      </p:sp>
      <p:pic>
        <p:nvPicPr>
          <p:cNvPr id="4" name="Grafik 3"/>
          <p:cNvPicPr>
            <a:picLocks noChangeAspect="1"/>
          </p:cNvPicPr>
          <p:nvPr/>
        </p:nvPicPr>
        <p:blipFill>
          <a:blip r:embed="rId2"/>
          <a:stretch>
            <a:fillRect/>
          </a:stretch>
        </p:blipFill>
        <p:spPr>
          <a:xfrm>
            <a:off x="8384668" y="1825625"/>
            <a:ext cx="2615818" cy="3923728"/>
          </a:xfrm>
          <a:prstGeom prst="rect">
            <a:avLst/>
          </a:prstGeom>
        </p:spPr>
      </p:pic>
    </p:spTree>
    <p:extLst>
      <p:ext uri="{BB962C8B-B14F-4D97-AF65-F5344CB8AC3E}">
        <p14:creationId xmlns:p14="http://schemas.microsoft.com/office/powerpoint/2010/main" val="73862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HTML</a:t>
            </a:r>
          </a:p>
        </p:txBody>
      </p:sp>
      <p:sp>
        <p:nvSpPr>
          <p:cNvPr id="3" name="Inhaltsplatzhalter 2"/>
          <p:cNvSpPr>
            <a:spLocks noGrp="1"/>
          </p:cNvSpPr>
          <p:nvPr>
            <p:ph idx="1"/>
          </p:nvPr>
        </p:nvSpPr>
        <p:spPr/>
        <p:txBody>
          <a:bodyPr/>
          <a:lstStyle/>
          <a:p>
            <a:pPr marL="0" indent="0">
              <a:buNone/>
            </a:pPr>
            <a:r>
              <a:rPr lang="de-CH" dirty="0"/>
              <a:t>HTML ist die Abkürzung für Hypertext Markup Language. HTML ist eine textbasierte Auszeichnungssprache zur Strukturierung digitaler Dokumente.</a:t>
            </a:r>
            <a:br>
              <a:rPr lang="de-CH" dirty="0"/>
            </a:br>
            <a:r>
              <a:rPr lang="de-CH" dirty="0"/>
              <a:t>HTML – Dokumente sind die Grundlagen des World Wide Web und werden von Webbrowsern (Chrome, Firefox usw.) dargestellt.  HTML ist eine Auszeichnungssprache und wird nur geschrieben (z.B. in Notepad++) somit wird sie nicht programmiert und ist deshalb keine Programmiersprache. </a:t>
            </a:r>
          </a:p>
          <a:p>
            <a:endParaRPr lang="en-GB" dirty="0"/>
          </a:p>
        </p:txBody>
      </p:sp>
    </p:spTree>
    <p:extLst>
      <p:ext uri="{BB962C8B-B14F-4D97-AF65-F5344CB8AC3E}">
        <p14:creationId xmlns:p14="http://schemas.microsoft.com/office/powerpoint/2010/main" val="3152465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Entstehung</a:t>
            </a:r>
            <a:r>
              <a:rPr lang="en-GB" dirty="0"/>
              <a:t> von HTML</a:t>
            </a:r>
          </a:p>
        </p:txBody>
      </p:sp>
      <p:sp>
        <p:nvSpPr>
          <p:cNvPr id="3" name="Inhaltsplatzhalter 2"/>
          <p:cNvSpPr>
            <a:spLocks noGrp="1"/>
          </p:cNvSpPr>
          <p:nvPr>
            <p:ph idx="1"/>
          </p:nvPr>
        </p:nvSpPr>
        <p:spPr/>
        <p:txBody>
          <a:bodyPr/>
          <a:lstStyle/>
          <a:p>
            <a:pPr marL="0" indent="0">
              <a:buNone/>
            </a:pPr>
            <a:r>
              <a:rPr lang="de-CH" dirty="0"/>
              <a:t>Vor der Entwicklung der World Wide Web und dessen Bestandteilen, war es nicht möglich Informationen auf digitalem Weg einfach, schnell und strukturiert zwischen mehreren Personen auszutauschen. Neben Übertragungsprotokollen benötigt man also auch eine Textauszeichnungssprache, dies war der Ansatzpunkt von HTML. Am 3. November 1992 erschien dann die erste Version der HTML-Spezifikation.</a:t>
            </a:r>
          </a:p>
          <a:p>
            <a:endParaRPr lang="en-GB" dirty="0"/>
          </a:p>
        </p:txBody>
      </p:sp>
    </p:spTree>
    <p:extLst>
      <p:ext uri="{BB962C8B-B14F-4D97-AF65-F5344CB8AC3E}">
        <p14:creationId xmlns:p14="http://schemas.microsoft.com/office/powerpoint/2010/main" val="264325781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Breitbild</PresentationFormat>
  <Paragraphs>61</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Calibri Light</vt:lpstr>
      <vt:lpstr>Office</vt:lpstr>
      <vt:lpstr>Webseite programmieren</vt:lpstr>
      <vt:lpstr>Inhaltsverzeichniss</vt:lpstr>
      <vt:lpstr>Webseite</vt:lpstr>
      <vt:lpstr>Uniform Resource Locators (URL)</vt:lpstr>
      <vt:lpstr>Website</vt:lpstr>
      <vt:lpstr>Unterschied zwischen Webseite und Website</vt:lpstr>
      <vt:lpstr>Geschichte</vt:lpstr>
      <vt:lpstr>HTML</vt:lpstr>
      <vt:lpstr>Entstehung von HTML</vt:lpstr>
      <vt:lpstr>Wie benutze ich HTML (1)</vt:lpstr>
      <vt:lpstr>Wie benutze ich HTML (2)</vt:lpstr>
      <vt:lpstr>Struktur HTML</vt:lpstr>
      <vt:lpstr>CSS</vt:lpstr>
      <vt:lpstr>Webseiten erstellen mit Hilfe von Templates</vt:lpstr>
      <vt:lpstr>Vor- und Nachteile von Templates</vt:lpstr>
      <vt:lpstr>Schlusswort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Webseite programmieren</dc:title>
  <dc:creator>Claudine Fuchs</dc:creator>
  <cp:lastModifiedBy>Claudine Fuchs</cp:lastModifiedBy>
  <cp:revision>17</cp:revision>
  <dcterms:created xsi:type="dcterms:W3CDTF">2016-08-24T14:28:45Z</dcterms:created>
  <dcterms:modified xsi:type="dcterms:W3CDTF">2016-08-31T07:43:31Z</dcterms:modified>
</cp:coreProperties>
</file>