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9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20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89E0F-A58E-4E3B-B693-AD7FD99CF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21BB2D1-EECD-45BF-B484-A1478BB02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0E06B0-4046-466B-9C42-EC1F90A3D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2505-4AEA-4501-88E4-412B4CFC5E14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939FCE-5E68-4B9A-9617-36D80FC9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E9D27B-5F8A-44E6-8788-7FF35B00A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6096-BF8D-413C-935C-97E7C3E896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569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700590-C2E2-4679-A45B-4AA7A0873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B78EE0B-0E81-4607-9024-9B2308D86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AAB83A-050B-403C-B6F2-1F86B69B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2505-4AEA-4501-88E4-412B4CFC5E14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8619DD-828A-40E9-B9DE-17B234407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0EAEB5-12B4-44F4-8D98-92020692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6096-BF8D-413C-935C-97E7C3E896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946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11173BA-B25D-476E-A413-63EB761C1F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F59BBF3-9C74-42DC-A5C7-2848461AA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DAB086-9A35-492C-B57E-925B5003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2505-4AEA-4501-88E4-412B4CFC5E14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7388F7-E6F9-46EF-A92D-0C4FDE1B1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3833A9-4CD8-4833-8178-F9867C8AD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6096-BF8D-413C-935C-97E7C3E896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297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C30F93-AA01-4F8E-8B43-02FE2D90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6C456C-776F-4A05-B965-6DE13B38D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F2ED82-2657-4140-AF3E-EC3772880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2505-4AEA-4501-88E4-412B4CFC5E14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FBE8FC-1B4B-44C5-9AF0-1F0B7D052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A4649B-BE2E-4CD6-9ABC-2A2DCF42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6096-BF8D-413C-935C-97E7C3E896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257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433CE-5EF8-4AC4-A0B1-06CE56D2D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6C419E-8232-4AD5-AACE-901A8D11B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0D62AD-0440-4A97-A352-451E9DB9F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2505-4AEA-4501-88E4-412B4CFC5E14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EE7BE2-638B-4668-82DA-59146B3C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590665-03E6-4782-A5C5-930188FDF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6096-BF8D-413C-935C-97E7C3E896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574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F343E7-E640-4D07-B453-EDA5361F3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25920C-F47E-4BC2-8182-CDC43540B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B5F06D-5FBF-4FF3-AF21-6F5F738B1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8C19E35-ADE6-4CF6-9CC4-D5534CB4B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2505-4AEA-4501-88E4-412B4CFC5E14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C3DAFFA-1A77-4373-9531-7F7EFAB58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4EDAC8-4510-4854-BAFF-180A42336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6096-BF8D-413C-935C-97E7C3E896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4902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24FBC6-6F0F-4AC3-A3F4-E92D99A31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0F0E25-9840-4CDB-8C07-15B0BE8A8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71FC149-66F0-41CF-8DFA-B0718B8C4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E9CF7F7-B027-4384-ACD0-C5B0E90DC1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5C465BD-F67D-4BE6-AF1A-0A7A3269A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8680767-AC64-438D-A103-E73568C91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2505-4AEA-4501-88E4-412B4CFC5E14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9AD03CA-376C-40CA-8F8E-E3DCDECDD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6719C95-7AB4-4985-9311-96232E7B1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6096-BF8D-413C-935C-97E7C3E896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888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B42D90-0725-4818-AD50-AE803B91A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6FD6EAB-D514-4A62-8A61-C741EA050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2505-4AEA-4501-88E4-412B4CFC5E14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17C70D3-19F1-446F-A9B8-C23C971C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40CDC8-C3CC-413D-AA8D-C08CA1608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6096-BF8D-413C-935C-97E7C3E896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771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9F64128-5AB2-4864-A0ED-C13EF1DD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2505-4AEA-4501-88E4-412B4CFC5E14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518ED77-86FE-4F19-B6B2-4E8ECD4B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9C5854-2EC3-4671-AD64-2A6F9DFBF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6096-BF8D-413C-935C-97E7C3E896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379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D06089-5AAB-4874-A934-B9DDCFC25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3672F0-23F6-4111-B346-633AB45F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865EED-8B0D-4DD6-825D-6BF45E6FA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1AA91E-0B73-49EC-8769-411B042CF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2505-4AEA-4501-88E4-412B4CFC5E14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A6906C-7C18-49E0-AFBF-8E08D3139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EA76F7-D4D1-478A-AB82-6638C01F4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6096-BF8D-413C-935C-97E7C3E896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097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8020A-C8D3-421A-BA31-7753CA09A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76E2C04-9C6F-4758-B58D-544FA188B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CC0F3B-B8C6-4DC3-B952-E25E462B6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3EDC70-C432-4590-BFDF-86D532BEF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2505-4AEA-4501-88E4-412B4CFC5E14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BDBDE6-7BAF-46FA-88C5-7DA31A67A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642914-F8D0-4D1A-95B2-A4E94DED8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6096-BF8D-413C-935C-97E7C3E896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751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CB5E082-FEA7-46C9-A356-F659E07EB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72CE34-46FC-4D24-B1B0-025374E21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7D30E0-654B-462E-ADC5-DE1BC039D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52505-4AEA-4501-88E4-412B4CFC5E14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30A51C-C93F-427F-BEB9-A68762CDA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6AB1C9-BFE0-49D8-AF36-7E004733FD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B6096-BF8D-413C-935C-97E7C3E896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6492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0B405E-925F-4EAC-A467-BD760BCC9C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Präsentation Binär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79580B2-1D0B-44B6-A51B-E064215AB6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92081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601E4-2BCC-47F5-BDA1-4B3FB065D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de-CH" dirty="0"/>
              <a:t>Bits, Bytes und noch mehr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1B5CED-A8AB-4C29-98DF-53A5C0BDC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de-CH" dirty="0"/>
              <a:t>Wir haben ja gelernt,</a:t>
            </a:r>
          </a:p>
          <a:p>
            <a:pPr marL="0" indent="0" algn="ctr">
              <a:buNone/>
            </a:pPr>
            <a:r>
              <a:rPr lang="de-CH" dirty="0"/>
              <a:t>Das Bits und Bytes Elektronische Speichereinheiten sind</a:t>
            </a:r>
          </a:p>
          <a:p>
            <a:pPr marL="0" indent="0" algn="ctr">
              <a:buNone/>
            </a:pPr>
            <a:r>
              <a:rPr lang="de-CH" dirty="0"/>
              <a:t>(kleine Lagerhäuser für Informationen).</a:t>
            </a:r>
          </a:p>
          <a:p>
            <a:pPr marL="0" indent="0" algn="ctr">
              <a:buNone/>
            </a:pPr>
            <a:r>
              <a:rPr lang="de-CH" dirty="0"/>
              <a:t>Ausser Bits und Bytes hat es aber noch viel grössere Speichereinheiten</a:t>
            </a:r>
          </a:p>
          <a:p>
            <a:pPr marL="0" indent="0" algn="ctr">
              <a:buNone/>
            </a:pPr>
            <a:r>
              <a:rPr lang="de-CH" dirty="0"/>
              <a:t>(Warenhäuser) diese heissen:</a:t>
            </a:r>
          </a:p>
          <a:p>
            <a:pPr marL="0" indent="0" algn="ctr">
              <a:buNone/>
            </a:pPr>
            <a:r>
              <a:rPr lang="de-CH" dirty="0" err="1"/>
              <a:t>KiloByte</a:t>
            </a:r>
            <a:endParaRPr lang="de-CH" dirty="0"/>
          </a:p>
          <a:p>
            <a:pPr marL="0" indent="0" algn="ctr">
              <a:buNone/>
            </a:pPr>
            <a:r>
              <a:rPr lang="de-CH" dirty="0" err="1"/>
              <a:t>MegaByte</a:t>
            </a:r>
            <a:endParaRPr lang="de-CH" dirty="0"/>
          </a:p>
          <a:p>
            <a:pPr marL="0" indent="0" algn="ctr">
              <a:buNone/>
            </a:pPr>
            <a:r>
              <a:rPr lang="de-CH" dirty="0" err="1"/>
              <a:t>GigaByte</a:t>
            </a:r>
            <a:endParaRPr lang="de-CH" dirty="0"/>
          </a:p>
          <a:p>
            <a:pPr marL="0" indent="0" algn="ctr">
              <a:buNone/>
            </a:pPr>
            <a:r>
              <a:rPr lang="de-CH" dirty="0" err="1"/>
              <a:t>TeraByte</a:t>
            </a:r>
            <a:endParaRPr lang="de-CH" dirty="0"/>
          </a:p>
          <a:p>
            <a:pPr marL="0" indent="0" algn="ctr">
              <a:buNone/>
            </a:pPr>
            <a:r>
              <a:rPr lang="de-CH" dirty="0"/>
              <a:t>Auf der folgenden Folie sehen Sie wie gross diese genau sind</a:t>
            </a:r>
          </a:p>
          <a:p>
            <a:pPr marL="0" indent="0" algn="ctr">
              <a:buNone/>
            </a:pPr>
            <a:r>
              <a:rPr lang="de-CH" dirty="0"/>
              <a:t>Achtung</a:t>
            </a:r>
            <a:r>
              <a:rPr lang="de-CH" dirty="0">
                <a:sym typeface="Wingdings" panose="05000000000000000000" pitchFamily="2" charset="2"/>
              </a:rPr>
              <a:t>!(Das sind keine Lebenswichtigen Fakten aber einfach gut zum wissen)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22182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FD6AB1-8CBA-4E51-9873-DF0E8F7C3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/>
              <a:t>Zahlen und Fakten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351A2A-76FC-420E-8BF1-7A6F77766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CH" dirty="0"/>
              <a:t>Der Begriff Byte stammt ursprünglich daher, </a:t>
            </a:r>
          </a:p>
          <a:p>
            <a:pPr marL="0" indent="0" algn="ctr">
              <a:buNone/>
            </a:pPr>
            <a:r>
              <a:rPr lang="de-CH" dirty="0"/>
              <a:t>dass ein Prozessor in einem Rechenschritt maximal einen «Biss», </a:t>
            </a:r>
          </a:p>
          <a:p>
            <a:pPr marL="0" indent="0" algn="ctr">
              <a:buNone/>
            </a:pPr>
            <a:r>
              <a:rPr lang="de-CH" dirty="0"/>
              <a:t>also 8 Bit auf einmal aus dem Speicher auslesen konnte. </a:t>
            </a:r>
          </a:p>
          <a:p>
            <a:pPr marL="0" indent="0" algn="ctr">
              <a:buNone/>
            </a:pPr>
            <a:r>
              <a:rPr lang="de-CH" dirty="0"/>
              <a:t>Dieser Begriff ist mit der neuen Technologie eigentlich nicht mehr aktuell, hat sich jedoch fest eingebürgert.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1KB= 2</a:t>
            </a:r>
            <a:r>
              <a:rPr lang="en-US" baseline="30000" dirty="0"/>
              <a:t>10</a:t>
            </a:r>
            <a:r>
              <a:rPr lang="en-US" dirty="0"/>
              <a:t>=1'024 Byte</a:t>
            </a:r>
            <a:endParaRPr lang="de-CH" dirty="0"/>
          </a:p>
          <a:p>
            <a:pPr marL="0" indent="0" algn="ctr">
              <a:buNone/>
            </a:pPr>
            <a:r>
              <a:rPr lang="en-US" dirty="0"/>
              <a:t>1MB=2</a:t>
            </a:r>
            <a:r>
              <a:rPr lang="en-US" baseline="30000" dirty="0"/>
              <a:t>20</a:t>
            </a:r>
            <a:r>
              <a:rPr lang="en-US" dirty="0"/>
              <a:t>=1.048.576 Byte</a:t>
            </a:r>
            <a:endParaRPr lang="de-CH" dirty="0"/>
          </a:p>
          <a:p>
            <a:pPr marL="0" indent="0" algn="ctr">
              <a:buNone/>
            </a:pPr>
            <a:r>
              <a:rPr lang="en-US" dirty="0"/>
              <a:t>1GB=2</a:t>
            </a:r>
            <a:r>
              <a:rPr lang="en-US" baseline="30000" dirty="0"/>
              <a:t>30</a:t>
            </a:r>
            <a:r>
              <a:rPr lang="en-US" dirty="0"/>
              <a:t>=1.073.741.824 Byte</a:t>
            </a:r>
            <a:endParaRPr lang="de-CH" dirty="0"/>
          </a:p>
          <a:p>
            <a:pPr marL="0" indent="0" algn="ctr">
              <a:buNone/>
            </a:pPr>
            <a:r>
              <a:rPr lang="fr-CH" dirty="0"/>
              <a:t>1TB=2</a:t>
            </a:r>
            <a:r>
              <a:rPr lang="fr-CH" baseline="30000" dirty="0"/>
              <a:t>40</a:t>
            </a:r>
            <a:r>
              <a:rPr lang="fr-CH" dirty="0"/>
              <a:t>=1'099'511'627’776 Byte</a:t>
            </a: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82701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9CC081-AF4F-45EC-B675-47C08A414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3228"/>
          </a:xfrm>
        </p:spPr>
        <p:txBody>
          <a:bodyPr>
            <a:normAutofit/>
          </a:bodyPr>
          <a:lstStyle/>
          <a:p>
            <a:pPr algn="ctr"/>
            <a:r>
              <a:rPr lang="de-CH" sz="8000" dirty="0"/>
              <a:t>ENDE</a:t>
            </a:r>
          </a:p>
        </p:txBody>
      </p:sp>
    </p:spTree>
    <p:extLst>
      <p:ext uri="{BB962C8B-B14F-4D97-AF65-F5344CB8AC3E}">
        <p14:creationId xmlns:p14="http://schemas.microsoft.com/office/powerpoint/2010/main" val="118442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C0DCF7-76EA-4996-BA0A-FD8D7C521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Inhaltsverzeichnis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AB0361-5AF7-4FC2-AD71-5413D3AEF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400" dirty="0"/>
              <a:t>Einführung</a:t>
            </a:r>
          </a:p>
          <a:p>
            <a:r>
              <a:rPr lang="de-CH" sz="2400" dirty="0"/>
              <a:t>Zählen im Dualsystem (Binärsystem)</a:t>
            </a:r>
          </a:p>
          <a:p>
            <a:r>
              <a:rPr lang="de-CH" sz="2400" dirty="0"/>
              <a:t>Zählen von 0-15 im Dezimal- und Dualsystem</a:t>
            </a:r>
          </a:p>
          <a:p>
            <a:r>
              <a:rPr lang="de-CH" sz="2400" dirty="0"/>
              <a:t>Zählen im Dualsystem Aufgaben</a:t>
            </a:r>
          </a:p>
          <a:p>
            <a:r>
              <a:rPr lang="de-CH" sz="2400" dirty="0"/>
              <a:t>Vergleich Dezimal und Dual-system</a:t>
            </a:r>
          </a:p>
          <a:p>
            <a:r>
              <a:rPr lang="de-CH" sz="2400" dirty="0"/>
              <a:t>Was ist ein Bit?</a:t>
            </a:r>
          </a:p>
          <a:p>
            <a:r>
              <a:rPr lang="de-CH" sz="2400" dirty="0"/>
              <a:t>Was ist ein Byte?</a:t>
            </a:r>
          </a:p>
          <a:p>
            <a:r>
              <a:rPr lang="de-CH" sz="2400" dirty="0"/>
              <a:t>Bits, Bytes und noch mehr</a:t>
            </a:r>
          </a:p>
          <a:p>
            <a:r>
              <a:rPr lang="de-CH" sz="2400" dirty="0"/>
              <a:t>Zahlen und Fakten</a:t>
            </a:r>
          </a:p>
        </p:txBody>
      </p:sp>
    </p:spTree>
    <p:extLst>
      <p:ext uri="{BB962C8B-B14F-4D97-AF65-F5344CB8AC3E}">
        <p14:creationId xmlns:p14="http://schemas.microsoft.com/office/powerpoint/2010/main" val="98210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A41B4B-FBBE-400F-9DEA-E63CC26F8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/>
              <a:t>Einführung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6AE851-C367-4287-9178-B5D891A09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CH" dirty="0"/>
              <a:t>Das </a:t>
            </a:r>
            <a:r>
              <a:rPr lang="de-CH" b="1" dirty="0"/>
              <a:t>duale Zahlensystem </a:t>
            </a:r>
          </a:p>
          <a:p>
            <a:pPr marL="0" indent="0" algn="ctr">
              <a:buNone/>
            </a:pPr>
            <a:r>
              <a:rPr lang="de-CH" dirty="0"/>
              <a:t>auch Dualsystem oder Binärsystem genannt</a:t>
            </a:r>
          </a:p>
          <a:p>
            <a:pPr marL="0" indent="0" algn="ctr">
              <a:buNone/>
            </a:pPr>
            <a:r>
              <a:rPr lang="de-CH" dirty="0"/>
              <a:t>besteht aus 2 Zahlen, gekennzeichnet durch 0 und 1. </a:t>
            </a:r>
          </a:p>
          <a:p>
            <a:pPr marL="0" indent="0" algn="ctr">
              <a:buNone/>
            </a:pPr>
            <a:r>
              <a:rPr lang="de-CH" dirty="0"/>
              <a:t>Man benötigt dieses Zahlensystem in der Informatik, </a:t>
            </a:r>
          </a:p>
          <a:p>
            <a:pPr marL="0" indent="0" algn="ctr">
              <a:buNone/>
            </a:pPr>
            <a:r>
              <a:rPr lang="de-CH" dirty="0"/>
              <a:t>da sich mit technischen Bauteilen sehr leicht die Zustände AN und AUS erzeugen lassen können. </a:t>
            </a:r>
          </a:p>
          <a:p>
            <a:pPr marL="0" indent="0" algn="ctr">
              <a:buNone/>
            </a:pPr>
            <a:r>
              <a:rPr lang="de-CH" dirty="0"/>
              <a:t>Diese Zahlen lassen sich mit ein bisschen Übung</a:t>
            </a:r>
          </a:p>
          <a:p>
            <a:pPr marL="0" indent="0" algn="ctr">
              <a:buNone/>
            </a:pPr>
            <a:r>
              <a:rPr lang="de-CH" dirty="0"/>
              <a:t>Einfach verwenden.</a:t>
            </a:r>
          </a:p>
          <a:p>
            <a:pPr marL="0" indent="0" algn="ctr">
              <a:buNone/>
            </a:pPr>
            <a:r>
              <a:rPr lang="de-CH" dirty="0"/>
              <a:t>Und sie können so ihr ganzes Umfeld zum staunen bringen.</a:t>
            </a:r>
          </a:p>
        </p:txBody>
      </p:sp>
    </p:spTree>
    <p:extLst>
      <p:ext uri="{BB962C8B-B14F-4D97-AF65-F5344CB8AC3E}">
        <p14:creationId xmlns:p14="http://schemas.microsoft.com/office/powerpoint/2010/main" val="3032269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6BEFC4-E0B5-43CA-A8FE-677247C15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/>
              <a:t>Zählen im Dualsystem (Binärsystem)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AF5010-0C80-4870-B86A-71BB6C8A0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de-CH" dirty="0"/>
              <a:t>Das Dualsystem hat die Zahlen 1 und 0. Die 1 steht für AN</a:t>
            </a:r>
          </a:p>
          <a:p>
            <a:pPr marL="0" indent="0" algn="ctr">
              <a:buNone/>
            </a:pPr>
            <a:r>
              <a:rPr lang="de-CH" dirty="0"/>
              <a:t>und die 0 steht für AUS.</a:t>
            </a:r>
          </a:p>
          <a:p>
            <a:pPr marL="0" indent="0" algn="ctr">
              <a:buNone/>
            </a:pPr>
            <a:r>
              <a:rPr lang="de-CH" dirty="0"/>
              <a:t>Beim Dualsystem liest man von Rechts nach Links.</a:t>
            </a:r>
          </a:p>
          <a:p>
            <a:pPr marL="0" indent="0" algn="ctr">
              <a:buNone/>
            </a:pPr>
            <a:r>
              <a:rPr lang="de-CH" dirty="0"/>
              <a:t>Wenn wir bei einer Zahl ihren wert herausfinden möchten,</a:t>
            </a:r>
          </a:p>
          <a:p>
            <a:pPr marL="0" indent="0" algn="ctr">
              <a:buNone/>
            </a:pPr>
            <a:r>
              <a:rPr lang="de-CH" dirty="0"/>
              <a:t>Müssen wir schauen auf welchen Stellen es eine eins hat(AN)</a:t>
            </a:r>
          </a:p>
          <a:p>
            <a:pPr marL="0" indent="0" algn="ctr">
              <a:buNone/>
            </a:pPr>
            <a:r>
              <a:rPr lang="de-CH" dirty="0"/>
              <a:t>und diese Stellen miteinander addieren</a:t>
            </a:r>
          </a:p>
          <a:p>
            <a:pPr marL="0" indent="0" algn="ctr">
              <a:buNone/>
            </a:pPr>
            <a:r>
              <a:rPr lang="de-CH" dirty="0"/>
              <a:t>110 wäre also die 2.te und 3.te stelle AN</a:t>
            </a:r>
          </a:p>
          <a:p>
            <a:pPr marL="0" indent="0" algn="ctr">
              <a:buNone/>
            </a:pPr>
            <a:r>
              <a:rPr lang="de-CH" dirty="0"/>
              <a:t>die 2.te und 3.te Stelle haben den wert </a:t>
            </a:r>
          </a:p>
          <a:p>
            <a:pPr marL="0" indent="0" algn="ctr">
              <a:buNone/>
            </a:pPr>
            <a:r>
              <a:rPr lang="de-CH" dirty="0"/>
              <a:t>2 und 4.</a:t>
            </a:r>
          </a:p>
          <a:p>
            <a:pPr marL="0" indent="0" algn="ctr">
              <a:buNone/>
            </a:pPr>
            <a:r>
              <a:rPr lang="de-CH" dirty="0"/>
              <a:t>Wenn wir 2 und 4 zusammenrechnen,</a:t>
            </a:r>
          </a:p>
          <a:p>
            <a:pPr marL="0" indent="0" algn="ctr">
              <a:buNone/>
            </a:pPr>
            <a:r>
              <a:rPr lang="de-CH" dirty="0"/>
              <a:t>bekommen wir den wert 6</a:t>
            </a:r>
          </a:p>
          <a:p>
            <a:pPr marL="0" indent="0" algn="ctr">
              <a:buNone/>
            </a:pPr>
            <a:r>
              <a:rPr lang="de-CH" dirty="0"/>
              <a:t>110 ist also gleich dem wert 6</a:t>
            </a:r>
          </a:p>
        </p:txBody>
      </p:sp>
    </p:spTree>
    <p:extLst>
      <p:ext uri="{BB962C8B-B14F-4D97-AF65-F5344CB8AC3E}">
        <p14:creationId xmlns:p14="http://schemas.microsoft.com/office/powerpoint/2010/main" val="184361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A6ACF-22D3-4C0E-9EAB-54A4A45BA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/>
              <a:t>Zählen von 0-15 im Dezimal- und Dualsystem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E0E51E4-8C53-4A3D-96EF-1BFF705C20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347284"/>
              </p:ext>
            </p:extLst>
          </p:nvPr>
        </p:nvGraphicFramePr>
        <p:xfrm>
          <a:off x="2065538" y="1690688"/>
          <a:ext cx="8060924" cy="3932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7265">
                  <a:extLst>
                    <a:ext uri="{9D8B030D-6E8A-4147-A177-3AD203B41FA5}">
                      <a16:colId xmlns:a16="http://schemas.microsoft.com/office/drawing/2014/main" val="3274305571"/>
                    </a:ext>
                  </a:extLst>
                </a:gridCol>
                <a:gridCol w="1337137">
                  <a:extLst>
                    <a:ext uri="{9D8B030D-6E8A-4147-A177-3AD203B41FA5}">
                      <a16:colId xmlns:a16="http://schemas.microsoft.com/office/drawing/2014/main" val="570906790"/>
                    </a:ext>
                  </a:extLst>
                </a:gridCol>
                <a:gridCol w="1337137">
                  <a:extLst>
                    <a:ext uri="{9D8B030D-6E8A-4147-A177-3AD203B41FA5}">
                      <a16:colId xmlns:a16="http://schemas.microsoft.com/office/drawing/2014/main" val="2278377885"/>
                    </a:ext>
                  </a:extLst>
                </a:gridCol>
                <a:gridCol w="1338023">
                  <a:extLst>
                    <a:ext uri="{9D8B030D-6E8A-4147-A177-3AD203B41FA5}">
                      <a16:colId xmlns:a16="http://schemas.microsoft.com/office/drawing/2014/main" val="3898449935"/>
                    </a:ext>
                  </a:extLst>
                </a:gridCol>
                <a:gridCol w="1423089">
                  <a:extLst>
                    <a:ext uri="{9D8B030D-6E8A-4147-A177-3AD203B41FA5}">
                      <a16:colId xmlns:a16="http://schemas.microsoft.com/office/drawing/2014/main" val="3313208343"/>
                    </a:ext>
                  </a:extLst>
                </a:gridCol>
                <a:gridCol w="1258273">
                  <a:extLst>
                    <a:ext uri="{9D8B030D-6E8A-4147-A177-3AD203B41FA5}">
                      <a16:colId xmlns:a16="http://schemas.microsoft.com/office/drawing/2014/main" val="2113551026"/>
                    </a:ext>
                  </a:extLst>
                </a:gridCol>
              </a:tblGrid>
              <a:tr h="21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Dezimalzahl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 dirty="0">
                          <a:effectLst/>
                        </a:rPr>
                        <a:t>Binärzahlen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651279"/>
                  </a:ext>
                </a:extLst>
              </a:tr>
              <a:tr h="212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Wert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 dirty="0">
                          <a:effectLst/>
                        </a:rPr>
                        <a:t>2</a:t>
                      </a:r>
                      <a:r>
                        <a:rPr lang="de-CH" sz="1000" baseline="30000" dirty="0">
                          <a:effectLst/>
                        </a:rPr>
                        <a:t>4</a:t>
                      </a:r>
                      <a:r>
                        <a:rPr lang="de-CH" sz="1000" dirty="0">
                          <a:effectLst/>
                        </a:rPr>
                        <a:t>=16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2</a:t>
                      </a:r>
                      <a:r>
                        <a:rPr lang="de-CH" sz="1000" baseline="30000">
                          <a:effectLst/>
                        </a:rPr>
                        <a:t>3</a:t>
                      </a:r>
                      <a:r>
                        <a:rPr lang="de-CH" sz="1000">
                          <a:effectLst/>
                        </a:rPr>
                        <a:t>=8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2</a:t>
                      </a:r>
                      <a:r>
                        <a:rPr lang="de-CH" sz="1000" baseline="30000">
                          <a:effectLst/>
                        </a:rPr>
                        <a:t>2</a:t>
                      </a:r>
                      <a:r>
                        <a:rPr lang="de-CH" sz="1000">
                          <a:effectLst/>
                        </a:rPr>
                        <a:t>=4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 dirty="0">
                          <a:effectLst/>
                        </a:rPr>
                        <a:t>2</a:t>
                      </a:r>
                      <a:r>
                        <a:rPr lang="de-CH" sz="1000" baseline="30000" dirty="0">
                          <a:effectLst/>
                        </a:rPr>
                        <a:t>1</a:t>
                      </a:r>
                      <a:r>
                        <a:rPr lang="de-CH" sz="1000" dirty="0">
                          <a:effectLst/>
                        </a:rPr>
                        <a:t>=2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477078"/>
                  </a:ext>
                </a:extLst>
              </a:tr>
              <a:tr h="21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6225900"/>
                  </a:ext>
                </a:extLst>
              </a:tr>
              <a:tr h="21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1269346"/>
                  </a:ext>
                </a:extLst>
              </a:tr>
              <a:tr h="21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2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8573481"/>
                  </a:ext>
                </a:extLst>
              </a:tr>
              <a:tr h="212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3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0637619"/>
                  </a:ext>
                </a:extLst>
              </a:tr>
              <a:tr h="21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4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8220665"/>
                  </a:ext>
                </a:extLst>
              </a:tr>
              <a:tr h="21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5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1138744"/>
                  </a:ext>
                </a:extLst>
              </a:tr>
              <a:tr h="21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6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0917761"/>
                  </a:ext>
                </a:extLst>
              </a:tr>
              <a:tr h="21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7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5298549"/>
                  </a:ext>
                </a:extLst>
              </a:tr>
              <a:tr h="21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8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302219"/>
                  </a:ext>
                </a:extLst>
              </a:tr>
              <a:tr h="21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9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388759"/>
                  </a:ext>
                </a:extLst>
              </a:tr>
              <a:tr h="21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0599522"/>
                  </a:ext>
                </a:extLst>
              </a:tr>
              <a:tr h="21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3289815"/>
                  </a:ext>
                </a:extLst>
              </a:tr>
              <a:tr h="21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12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 dirty="0">
                          <a:effectLst/>
                        </a:rPr>
                        <a:t>0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1430995"/>
                  </a:ext>
                </a:extLst>
              </a:tr>
              <a:tr h="21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13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214552"/>
                  </a:ext>
                </a:extLst>
              </a:tr>
              <a:tr h="21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14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3230308"/>
                  </a:ext>
                </a:extLst>
              </a:tr>
              <a:tr h="21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15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de-CH" sz="1000" dirty="0">
                          <a:effectLst/>
                        </a:rPr>
                        <a:t>1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68929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784F42D-3AAD-43AA-99EB-A3D54F0DFCE2}"/>
              </a:ext>
            </a:extLst>
          </p:cNvPr>
          <p:cNvSpPr txBox="1"/>
          <p:nvPr/>
        </p:nvSpPr>
        <p:spPr>
          <a:xfrm>
            <a:off x="4805464" y="5856051"/>
            <a:ext cx="437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Nicht vergessen: von Rechts nach Links lesen</a:t>
            </a:r>
          </a:p>
        </p:txBody>
      </p:sp>
    </p:spTree>
    <p:extLst>
      <p:ext uri="{BB962C8B-B14F-4D97-AF65-F5344CB8AC3E}">
        <p14:creationId xmlns:p14="http://schemas.microsoft.com/office/powerpoint/2010/main" val="2675122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9BA048-8F71-4CC2-9F54-6ABA285D6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/>
              <a:t>Aufgaben: Zählen im Dezimalsystem/Dualsystem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CC1A23-4AEC-4B71-8593-6014CB700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CH" dirty="0"/>
              <a:t>Schreiben sie diese Zahlen in einen Binärcode, die Lösung wird nach dem nächsten Mausklick preis gegeben. </a:t>
            </a:r>
          </a:p>
          <a:p>
            <a:pPr marL="0" indent="0">
              <a:buNone/>
            </a:pPr>
            <a:r>
              <a:rPr lang="de-CH" dirty="0"/>
              <a:t>         21			    			  12 	</a:t>
            </a:r>
          </a:p>
          <a:p>
            <a:pPr marL="0" indent="0">
              <a:buNone/>
            </a:pPr>
            <a:r>
              <a:rPr lang="de-CH" dirty="0"/>
              <a:t>     =10101		   			           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		    31				           9		</a:t>
            </a:r>
          </a:p>
          <a:p>
            <a:pPr marL="0" indent="0">
              <a:buNone/>
            </a:pPr>
            <a:r>
              <a:rPr lang="de-CH" dirty="0"/>
              <a:t>					    	      		</a:t>
            </a:r>
          </a:p>
          <a:p>
            <a:pPr marL="0" indent="0">
              <a:buNone/>
            </a:pPr>
            <a:r>
              <a:rPr lang="de-CH" dirty="0"/>
              <a:t>						 2</a:t>
            </a:r>
          </a:p>
          <a:p>
            <a:pPr marL="0" indent="0">
              <a:buNone/>
            </a:pPr>
            <a:r>
              <a:rPr lang="de-CH" dirty="0"/>
              <a:t>					          		</a:t>
            </a:r>
          </a:p>
          <a:p>
            <a:pPr marL="0" indent="0">
              <a:buNone/>
            </a:pPr>
            <a:r>
              <a:rPr lang="de-CH" dirty="0"/>
              <a:t>	3			   8 	</a:t>
            </a:r>
          </a:p>
          <a:p>
            <a:pPr marL="0" indent="0">
              <a:buNone/>
            </a:pPr>
            <a:r>
              <a:rPr lang="de-CH" dirty="0"/>
              <a:t>         </a:t>
            </a:r>
          </a:p>
          <a:p>
            <a:pPr marL="0" indent="0">
              <a:buNone/>
            </a:pPr>
            <a:endParaRPr lang="de-CH" dirty="0"/>
          </a:p>
          <a:p>
            <a:pPr marL="514350" indent="-514350">
              <a:buAutoNum type="arabicPeriod"/>
            </a:pPr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FFE2343-0B01-4C48-9F14-387DD2560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19" y="2769927"/>
            <a:ext cx="1171575" cy="171450"/>
          </a:xfrm>
          <a:prstGeom prst="rect">
            <a:avLst/>
          </a:prstGeom>
        </p:spPr>
      </p:pic>
      <p:pic>
        <p:nvPicPr>
          <p:cNvPr id="6" name="Grafik 4">
            <a:extLst>
              <a:ext uri="{FF2B5EF4-FFF2-40B4-BE49-F238E27FC236}">
                <a16:creationId xmlns:a16="http://schemas.microsoft.com/office/drawing/2014/main" id="{F9C10899-3999-4467-9F82-91C828692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212" y="4001294"/>
            <a:ext cx="1171575" cy="171450"/>
          </a:xfrm>
          <a:prstGeom prst="rect">
            <a:avLst/>
          </a:prstGeom>
        </p:spPr>
      </p:pic>
      <p:pic>
        <p:nvPicPr>
          <p:cNvPr id="7" name="Grafik 4">
            <a:extLst>
              <a:ext uri="{FF2B5EF4-FFF2-40B4-BE49-F238E27FC236}">
                <a16:creationId xmlns:a16="http://schemas.microsoft.com/office/drawing/2014/main" id="{B25E7848-6A5F-47A2-A957-AFC12EE9D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940" y="4816745"/>
            <a:ext cx="1171575" cy="171450"/>
          </a:xfrm>
          <a:prstGeom prst="rect">
            <a:avLst/>
          </a:prstGeom>
        </p:spPr>
      </p:pic>
      <p:pic>
        <p:nvPicPr>
          <p:cNvPr id="9" name="Grafik 4">
            <a:extLst>
              <a:ext uri="{FF2B5EF4-FFF2-40B4-BE49-F238E27FC236}">
                <a16:creationId xmlns:a16="http://schemas.microsoft.com/office/drawing/2014/main" id="{26D54C45-5395-45A4-9334-C7549CBFB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061" y="5600754"/>
            <a:ext cx="1171575" cy="171450"/>
          </a:xfrm>
          <a:prstGeom prst="rect">
            <a:avLst/>
          </a:prstGeom>
        </p:spPr>
      </p:pic>
      <p:pic>
        <p:nvPicPr>
          <p:cNvPr id="13" name="Grafik 4">
            <a:extLst>
              <a:ext uri="{FF2B5EF4-FFF2-40B4-BE49-F238E27FC236}">
                <a16:creationId xmlns:a16="http://schemas.microsoft.com/office/drawing/2014/main" id="{74359838-F644-4AA2-847B-E83412B67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383" y="2766967"/>
            <a:ext cx="1171575" cy="171450"/>
          </a:xfrm>
          <a:prstGeom prst="rect">
            <a:avLst/>
          </a:prstGeom>
        </p:spPr>
      </p:pic>
      <p:pic>
        <p:nvPicPr>
          <p:cNvPr id="14" name="Grafik 4">
            <a:extLst>
              <a:ext uri="{FF2B5EF4-FFF2-40B4-BE49-F238E27FC236}">
                <a16:creationId xmlns:a16="http://schemas.microsoft.com/office/drawing/2014/main" id="{334D9BF3-9591-4DED-8EBA-7D3506329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055" y="5600754"/>
            <a:ext cx="1171575" cy="171450"/>
          </a:xfrm>
          <a:prstGeom prst="rect">
            <a:avLst/>
          </a:prstGeom>
        </p:spPr>
      </p:pic>
      <p:pic>
        <p:nvPicPr>
          <p:cNvPr id="15" name="Grafik 4">
            <a:extLst>
              <a:ext uri="{FF2B5EF4-FFF2-40B4-BE49-F238E27FC236}">
                <a16:creationId xmlns:a16="http://schemas.microsoft.com/office/drawing/2014/main" id="{1041C4B9-8108-411C-88C9-619A92606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2994" y="4021465"/>
            <a:ext cx="1171575" cy="1714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CAE8047-C5AB-44A4-B045-7FB43A41A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934" y="2642032"/>
            <a:ext cx="421319" cy="4213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8A562CB-05FF-4CE0-974D-C76B3903BC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6638" y="2482127"/>
            <a:ext cx="765681" cy="65848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F232ACD-B702-436C-A6A0-E2BD13029E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4818" y="3778512"/>
            <a:ext cx="626741" cy="57451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518C946-C25A-47BC-804B-C8F76A4B5C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50263" y="3778512"/>
            <a:ext cx="500218" cy="64734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B86EB9C-2456-4A28-844D-26300190E9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7349" y="4520621"/>
            <a:ext cx="550573" cy="76369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E34E959-32B0-4754-81DC-4C68D1746C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8830" y="5327652"/>
            <a:ext cx="594225" cy="62123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59FA612-68B4-42AA-842C-D476F16C5E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20251" y="5312641"/>
            <a:ext cx="790810" cy="7476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DF94E86-1E75-4501-B636-D254C2682D5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93007" y="2886594"/>
            <a:ext cx="1076325" cy="29527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C1D4778-5F87-4E1B-ACF7-B173F8BB06F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48174" y="4126706"/>
            <a:ext cx="1009650" cy="36195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4CC67F6-43F4-4255-8819-4047767FF4C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84445" y="4147068"/>
            <a:ext cx="828675" cy="35242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6B506AD-AD37-4DB8-A022-3CE03B94E5D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40431" y="5769028"/>
            <a:ext cx="923925" cy="27622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70FA4C6-81D6-493D-A890-CB7E28BCC42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97321" y="5735690"/>
            <a:ext cx="552450" cy="3429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E12E4FD6-FE3E-4FD6-91EC-B6FAD1484F81}"/>
              </a:ext>
            </a:extLst>
          </p:cNvPr>
          <p:cNvSpPr txBox="1"/>
          <p:nvPr/>
        </p:nvSpPr>
        <p:spPr>
          <a:xfrm>
            <a:off x="7431932" y="6078590"/>
            <a:ext cx="4047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 nicht verstanden warum?</a:t>
            </a:r>
          </a:p>
          <a:p>
            <a:r>
              <a:rPr lang="de-CH" dirty="0"/>
              <a:t>Lesen Sie nochmal die letzten Paar Folien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388632F2-DE7C-4AF1-B50D-08918589A97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14457" y="4942588"/>
            <a:ext cx="6667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2A9F00-023A-4E46-9C60-6A5DB1E04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/>
              <a:t>Vergleich Dezimal und Dual-system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593A70-73D6-4291-A1B4-165D440DB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CH" dirty="0"/>
              <a:t>Wie wir alle Wissen, hat das</a:t>
            </a:r>
          </a:p>
          <a:p>
            <a:pPr marL="0" indent="0" algn="ctr">
              <a:buNone/>
            </a:pPr>
            <a:r>
              <a:rPr lang="de-CH" dirty="0"/>
              <a:t>Dezimalsystem 10 Zahlen: von 0-9</a:t>
            </a:r>
          </a:p>
          <a:p>
            <a:pPr marL="0" indent="0" algn="ctr">
              <a:buNone/>
            </a:pPr>
            <a:r>
              <a:rPr lang="de-CH" dirty="0"/>
              <a:t>Diese Zahlen können wir willkürlich zusammentun,</a:t>
            </a:r>
          </a:p>
          <a:p>
            <a:pPr marL="0" indent="0" algn="ctr">
              <a:buNone/>
            </a:pPr>
            <a:r>
              <a:rPr lang="de-CH" dirty="0"/>
              <a:t>und eine neue grössere zahl bekommen(839).</a:t>
            </a:r>
          </a:p>
          <a:p>
            <a:pPr marL="0" indent="0" algn="ctr">
              <a:buNone/>
            </a:pPr>
            <a:r>
              <a:rPr lang="de-CH" dirty="0"/>
              <a:t>Im Binärsystem hat es jedoch nur zwei Zahlen 1 und 0</a:t>
            </a:r>
          </a:p>
          <a:p>
            <a:pPr marL="0" indent="0" algn="ctr">
              <a:buNone/>
            </a:pPr>
            <a:r>
              <a:rPr lang="de-CH" dirty="0"/>
              <a:t>Dadurch braucht man zwar viel mehr</a:t>
            </a:r>
          </a:p>
          <a:p>
            <a:pPr marL="0" indent="0" algn="ctr">
              <a:buNone/>
            </a:pPr>
            <a:r>
              <a:rPr lang="de-CH" dirty="0"/>
              <a:t>Stellen für höhere Zahlen, kann </a:t>
            </a:r>
          </a:p>
          <a:p>
            <a:pPr marL="0" indent="0" algn="ctr">
              <a:buNone/>
            </a:pPr>
            <a:r>
              <a:rPr lang="de-CH" dirty="0"/>
              <a:t>Aber auf der Hand sehr weit damit Zählen.</a:t>
            </a:r>
          </a:p>
          <a:p>
            <a:pPr marL="0" indent="0" algn="ctr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6690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B2A180-4812-4937-8DD4-905FB466D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/>
              <a:t>Was ist ein Bit?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60E5BF-70FA-4DD7-A83F-35D42A970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CH" dirty="0"/>
              <a:t>Ein Bit ist die kleinste Speichereinheit in der EDV </a:t>
            </a:r>
          </a:p>
          <a:p>
            <a:pPr marL="0" indent="0" algn="ctr">
              <a:buNone/>
            </a:pPr>
            <a:r>
              <a:rPr lang="de-CH" dirty="0"/>
              <a:t>(Elektronische Datenverarbeitung).</a:t>
            </a:r>
          </a:p>
          <a:p>
            <a:pPr marL="0" indent="0" algn="ctr">
              <a:buNone/>
            </a:pPr>
            <a:r>
              <a:rPr lang="de-CH" dirty="0"/>
              <a:t> In einem Bit kann eine Information gespeichert werden. </a:t>
            </a:r>
          </a:p>
          <a:p>
            <a:pPr marL="0" indent="0" algn="ctr">
              <a:buNone/>
            </a:pPr>
            <a:r>
              <a:rPr lang="de-CH" dirty="0"/>
              <a:t>Diese Information kann 2 Zustände haben nämlich AN und AUS, </a:t>
            </a:r>
          </a:p>
          <a:p>
            <a:pPr marL="0" indent="0" algn="ctr">
              <a:buNone/>
            </a:pPr>
            <a:r>
              <a:rPr lang="de-CH" dirty="0"/>
              <a:t>also 1 und 0. </a:t>
            </a:r>
          </a:p>
          <a:p>
            <a:pPr marL="0" indent="0" algn="ctr">
              <a:buNone/>
            </a:pPr>
            <a:r>
              <a:rPr lang="de-CH" dirty="0"/>
              <a:t>Da man jedoch mit dieser Information wenig anfangen kann,</a:t>
            </a:r>
          </a:p>
          <a:p>
            <a:pPr marL="0" indent="0" algn="ctr">
              <a:buNone/>
            </a:pPr>
            <a:r>
              <a:rPr lang="de-CH" dirty="0"/>
              <a:t> hat man Bits zu Bytes zusammengefasst.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70093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1788B0-092A-47B2-B853-68F1B8240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dirty="0"/>
              <a:t>Was ist ein Byte?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609CC1-EF02-48AB-963B-DD2C3F06B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dirty="0"/>
              <a:t>Ein Byte hat 8 Bits in sich. Mit einem Byte kann man</a:t>
            </a:r>
          </a:p>
          <a:p>
            <a:pPr marL="0" indent="0" algn="ctr">
              <a:buNone/>
            </a:pPr>
            <a:r>
              <a:rPr lang="de-CH" dirty="0"/>
              <a:t>256 verschiedene Zustände darstellen(2</a:t>
            </a:r>
            <a:r>
              <a:rPr lang="de-CH" baseline="30000" dirty="0"/>
              <a:t>8</a:t>
            </a:r>
            <a:r>
              <a:rPr lang="de-CH" dirty="0"/>
              <a:t>=256)</a:t>
            </a:r>
          </a:p>
          <a:p>
            <a:pPr marL="0" indent="0" algn="ctr">
              <a:buNone/>
            </a:pPr>
            <a:r>
              <a:rPr lang="de-CH" dirty="0"/>
              <a:t>Ein Byte kann also Maximal die Zahl 255</a:t>
            </a:r>
          </a:p>
          <a:p>
            <a:pPr marL="0" indent="0" algn="ctr">
              <a:buNone/>
            </a:pPr>
            <a:r>
              <a:rPr lang="de-CH" dirty="0"/>
              <a:t>Darstellen: 11111111</a:t>
            </a:r>
          </a:p>
          <a:p>
            <a:pPr marL="0" indent="0" algn="ctr">
              <a:buNone/>
            </a:pPr>
            <a:r>
              <a:rPr lang="de-CH" dirty="0"/>
              <a:t>Das heisst das es in einem Byte(8 Bits)</a:t>
            </a:r>
          </a:p>
          <a:p>
            <a:pPr marL="0" indent="0" algn="ctr">
              <a:buNone/>
            </a:pPr>
            <a:r>
              <a:rPr lang="de-CH" dirty="0"/>
              <a:t>Den Binärbereich von 00000000-11111111 hat</a:t>
            </a:r>
          </a:p>
          <a:p>
            <a:pPr marL="0" indent="0" algn="ctr">
              <a:buNone/>
            </a:pPr>
            <a:r>
              <a:rPr lang="de-CH" dirty="0"/>
              <a:t>Das übersetzt sich in 0-255.</a:t>
            </a:r>
          </a:p>
        </p:txBody>
      </p:sp>
    </p:spTree>
    <p:extLst>
      <p:ext uri="{BB962C8B-B14F-4D97-AF65-F5344CB8AC3E}">
        <p14:creationId xmlns:p14="http://schemas.microsoft.com/office/powerpoint/2010/main" val="2461695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701</Words>
  <Application>Microsoft Office PowerPoint</Application>
  <PresentationFormat>Breitbild</PresentationFormat>
  <Paragraphs>203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</vt:lpstr>
      <vt:lpstr>Präsentation Binär</vt:lpstr>
      <vt:lpstr>Inhaltsverzeichnis</vt:lpstr>
      <vt:lpstr>Einführung</vt:lpstr>
      <vt:lpstr>Zählen im Dualsystem (Binärsystem)</vt:lpstr>
      <vt:lpstr>Zählen von 0-15 im Dezimal- und Dualsystem</vt:lpstr>
      <vt:lpstr>Aufgaben: Zählen im Dezimalsystem/Dualsystem</vt:lpstr>
      <vt:lpstr>Vergleich Dezimal und Dual-system</vt:lpstr>
      <vt:lpstr>Was ist ein Bit?</vt:lpstr>
      <vt:lpstr>Was ist ein Byte?</vt:lpstr>
      <vt:lpstr>Bits, Bytes und noch mehr </vt:lpstr>
      <vt:lpstr>Zahlen und Fakten</vt:lpstr>
      <vt:lpstr>ENDE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 Binär</dc:title>
  <dc:creator>Pascal Schnetzler</dc:creator>
  <cp:lastModifiedBy>Pascal Schnetzler</cp:lastModifiedBy>
  <cp:revision>25</cp:revision>
  <dcterms:created xsi:type="dcterms:W3CDTF">2017-08-23T11:36:45Z</dcterms:created>
  <dcterms:modified xsi:type="dcterms:W3CDTF">2017-08-30T07:17:45Z</dcterms:modified>
</cp:coreProperties>
</file>